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62" r:id="rId6"/>
    <p:sldId id="269" r:id="rId7"/>
    <p:sldId id="259" r:id="rId8"/>
    <p:sldId id="271" r:id="rId9"/>
    <p:sldId id="257" r:id="rId10"/>
    <p:sldId id="272" r:id="rId11"/>
    <p:sldId id="273" r:id="rId12"/>
    <p:sldId id="274" r:id="rId13"/>
    <p:sldId id="275" r:id="rId14"/>
    <p:sldId id="276" r:id="rId15"/>
    <p:sldId id="267" r:id="rId16"/>
  </p:sldIdLst>
  <p:sldSz cx="18288000" cy="10287000"/>
  <p:notesSz cx="6858000" cy="9144000"/>
  <p:embeddedFontLst>
    <p:embeddedFont>
      <p:font typeface="Bebas Neue Bold" panose="020B0604020202020204" charset="0"/>
      <p:regular r:id="rId17"/>
    </p:embeddedFont>
    <p:embeddedFont>
      <p:font typeface="Montserrat" panose="00000500000000000000" pitchFamily="2" charset="0"/>
      <p:regular r:id="rId18"/>
      <p:bold r:id="rId19"/>
      <p:italic r:id="rId20"/>
      <p:boldItalic r:id="rId21"/>
    </p:embeddedFont>
    <p:embeddedFont>
      <p:font typeface="Radley" panose="020B0604020202020204" charset="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54E9125-94BB-5DE8-3E82-2E4AB0A582F5}" v="1809" dt="2026-03-06T16:31:49.1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2.fntdata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font" Target="fonts/font5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font" Target="fonts/font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6.fntdata"/><Relationship Id="rId27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6.svg"/><Relationship Id="rId7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9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9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9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0E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36697" y="0"/>
            <a:ext cx="15211425" cy="10287000"/>
          </a:xfrm>
          <a:custGeom>
            <a:avLst/>
            <a:gdLst/>
            <a:ahLst/>
            <a:cxnLst/>
            <a:rect l="l" t="t" r="r" b="b"/>
            <a:pathLst>
              <a:path w="15211425" h="10287000">
                <a:moveTo>
                  <a:pt x="0" y="0"/>
                </a:moveTo>
                <a:lnTo>
                  <a:pt x="15211425" y="0"/>
                </a:lnTo>
                <a:lnTo>
                  <a:pt x="1521142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999"/>
            </a:blip>
            <a:stretch>
              <a:fillRect t="-23950" b="-23919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963812" y="7150208"/>
            <a:ext cx="14382456" cy="1468488"/>
            <a:chOff x="0" y="0"/>
            <a:chExt cx="14811083" cy="14684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811121" cy="1468501"/>
            </a:xfrm>
            <a:custGeom>
              <a:avLst/>
              <a:gdLst/>
              <a:ahLst/>
              <a:cxnLst/>
              <a:rect l="l" t="t" r="r" b="b"/>
              <a:pathLst>
                <a:path w="14811121" h="1468501">
                  <a:moveTo>
                    <a:pt x="0" y="0"/>
                  </a:moveTo>
                  <a:lnTo>
                    <a:pt x="14811121" y="0"/>
                  </a:lnTo>
                  <a:lnTo>
                    <a:pt x="14811121" y="1468501"/>
                  </a:lnTo>
                  <a:lnTo>
                    <a:pt x="0" y="1468501"/>
                  </a:lnTo>
                  <a:close/>
                </a:path>
              </a:pathLst>
            </a:custGeom>
            <a:solidFill>
              <a:srgbClr val="F0F6F6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" name="Freeform 5"/>
          <p:cNvSpPr/>
          <p:nvPr/>
        </p:nvSpPr>
        <p:spPr>
          <a:xfrm>
            <a:off x="2395694" y="7480344"/>
            <a:ext cx="809625" cy="809625"/>
          </a:xfrm>
          <a:custGeom>
            <a:avLst/>
            <a:gdLst/>
            <a:ahLst/>
            <a:cxnLst/>
            <a:rect l="l" t="t" r="r" b="b"/>
            <a:pathLst>
              <a:path w="809625" h="809625">
                <a:moveTo>
                  <a:pt x="0" y="0"/>
                </a:moveTo>
                <a:lnTo>
                  <a:pt x="809625" y="0"/>
                </a:lnTo>
                <a:lnTo>
                  <a:pt x="809625" y="809625"/>
                </a:lnTo>
                <a:lnTo>
                  <a:pt x="0" y="8096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7252230" y="831847"/>
            <a:ext cx="2657475" cy="762000"/>
          </a:xfrm>
          <a:custGeom>
            <a:avLst/>
            <a:gdLst/>
            <a:ahLst/>
            <a:cxnLst/>
            <a:rect l="l" t="t" r="r" b="b"/>
            <a:pathLst>
              <a:path w="2657475" h="762000">
                <a:moveTo>
                  <a:pt x="0" y="0"/>
                </a:moveTo>
                <a:lnTo>
                  <a:pt x="2657475" y="0"/>
                </a:lnTo>
                <a:lnTo>
                  <a:pt x="2657475" y="762000"/>
                </a:lnTo>
                <a:lnTo>
                  <a:pt x="0" y="762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10062639" y="724824"/>
            <a:ext cx="971550" cy="971550"/>
          </a:xfrm>
          <a:custGeom>
            <a:avLst/>
            <a:gdLst/>
            <a:ahLst/>
            <a:cxnLst/>
            <a:rect l="l" t="t" r="r" b="b"/>
            <a:pathLst>
              <a:path w="971550" h="971550">
                <a:moveTo>
                  <a:pt x="0" y="0"/>
                </a:moveTo>
                <a:lnTo>
                  <a:pt x="971550" y="0"/>
                </a:lnTo>
                <a:lnTo>
                  <a:pt x="971550" y="971550"/>
                </a:lnTo>
                <a:lnTo>
                  <a:pt x="0" y="9715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TextBox 8"/>
          <p:cNvSpPr txBox="1"/>
          <p:nvPr/>
        </p:nvSpPr>
        <p:spPr>
          <a:xfrm>
            <a:off x="2263787" y="3755820"/>
            <a:ext cx="14085970" cy="2026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77"/>
              </a:lnSpc>
            </a:pPr>
            <a:r>
              <a:rPr lang="en-US" sz="8800" b="1" spc="715">
                <a:solidFill>
                  <a:srgbClr val="FAF9F4"/>
                </a:solidFill>
                <a:latin typeface="Bebas Neue Bold"/>
                <a:ea typeface="Bebas Neue Bold"/>
                <a:cs typeface="Bebas Neue Bold"/>
              </a:rPr>
              <a:t>Investigate Perceptions</a:t>
            </a:r>
            <a:r>
              <a:rPr lang="en-US" sz="8800" b="1" spc="715" dirty="0">
                <a:solidFill>
                  <a:srgbClr val="FAF9F4"/>
                </a:solidFill>
                <a:latin typeface="Bebas Neue Bold"/>
                <a:ea typeface="Bebas Neue Bold"/>
                <a:cs typeface="Bebas Neue Bold"/>
              </a:rPr>
              <a:t> </a:t>
            </a:r>
            <a:endParaRPr lang="en-US" sz="88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algn="ctr">
              <a:lnSpc>
                <a:spcPts val="7777"/>
              </a:lnSpc>
            </a:pPr>
            <a:r>
              <a:rPr lang="en-US" sz="8800" b="1" spc="715">
                <a:solidFill>
                  <a:srgbClr val="FAF9F4"/>
                </a:solidFill>
                <a:latin typeface="Bebas Neue Bold"/>
                <a:ea typeface="Bebas Neue Bold"/>
                <a:cs typeface="Bebas Neue Bold"/>
              </a:rPr>
              <a:t>of anti-</a:t>
            </a:r>
            <a:r>
              <a:rPr lang="en-US" sz="8800" b="1" spc="715" dirty="0">
                <a:solidFill>
                  <a:srgbClr val="FAF9F4"/>
                </a:solidFill>
                <a:latin typeface="Bebas Neue Bold"/>
                <a:ea typeface="Bebas Neue Bold"/>
                <a:cs typeface="Bebas Neue Bold"/>
              </a:rPr>
              <a:t>Hindu hate in the UK</a:t>
            </a:r>
            <a:endParaRPr lang="en-US" sz="8800">
              <a:ea typeface="Calibri"/>
              <a:cs typeface="Calibri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3581195" y="7596508"/>
            <a:ext cx="12186855" cy="5745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40"/>
              </a:lnSpc>
            </a:pPr>
            <a:r>
              <a:rPr lang="en-US" sz="3350" spc="362" dirty="0">
                <a:solidFill>
                  <a:srgbClr val="0D0E53"/>
                </a:solidFill>
                <a:latin typeface="Radley"/>
                <a:ea typeface="Radley"/>
                <a:cs typeface="Radley"/>
                <a:sym typeface="Radley"/>
              </a:rPr>
              <a:t>BY </a:t>
            </a:r>
            <a:r>
              <a:rPr lang="en-US" sz="3350" spc="362" dirty="0" err="1">
                <a:solidFill>
                  <a:srgbClr val="0D0E53"/>
                </a:solidFill>
                <a:latin typeface="Radley"/>
                <a:ea typeface="Radley"/>
                <a:cs typeface="Radley"/>
                <a:sym typeface="Radley"/>
              </a:rPr>
              <a:t>Ornicha</a:t>
            </a:r>
            <a:r>
              <a:rPr lang="en-US" sz="3350" spc="362" dirty="0">
                <a:solidFill>
                  <a:srgbClr val="0D0E53"/>
                </a:solidFill>
                <a:latin typeface="Radley"/>
                <a:ea typeface="Radley"/>
                <a:cs typeface="Radley"/>
                <a:sym typeface="Radley"/>
              </a:rPr>
              <a:t> </a:t>
            </a:r>
            <a:r>
              <a:rPr lang="en-US" sz="3350" spc="362" dirty="0" err="1">
                <a:solidFill>
                  <a:srgbClr val="0D0E53"/>
                </a:solidFill>
                <a:latin typeface="Radley"/>
                <a:ea typeface="Radley"/>
                <a:cs typeface="Radley"/>
                <a:sym typeface="Radley"/>
              </a:rPr>
              <a:t>Daorueng</a:t>
            </a:r>
            <a:r>
              <a:rPr lang="en-US" sz="3350" spc="362" dirty="0">
                <a:solidFill>
                  <a:srgbClr val="0D0E53"/>
                </a:solidFill>
                <a:latin typeface="Radley"/>
                <a:ea typeface="Radley"/>
                <a:cs typeface="Radley"/>
                <a:sym typeface="Radley"/>
              </a:rPr>
              <a:t>, Head of Future of Faith Desk</a:t>
            </a:r>
            <a:endParaRPr lang="en-US" sz="3350" spc="362" dirty="0">
              <a:solidFill>
                <a:srgbClr val="0D0E53"/>
              </a:solidFill>
              <a:latin typeface="Radley"/>
              <a:ea typeface="Radley"/>
              <a:cs typeface="Radley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B7D147-DCB1-9B49-FA85-B43E9BDC4E48}"/>
              </a:ext>
            </a:extLst>
          </p:cNvPr>
          <p:cNvSpPr txBox="1"/>
          <p:nvPr/>
        </p:nvSpPr>
        <p:spPr>
          <a:xfrm>
            <a:off x="6581180" y="5786438"/>
            <a:ext cx="5125641" cy="9694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900">
                <a:solidFill>
                  <a:srgbClr val="FDEC96"/>
                </a:solidFill>
                <a:latin typeface="Radley"/>
              </a:rPr>
              <a:t>Report, October 2025</a:t>
            </a:r>
            <a:endParaRPr lang="en-US"/>
          </a:p>
          <a:p>
            <a:pPr algn="ctr"/>
            <a:endParaRPr lang="en-GB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0E5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168276-A417-2FCA-E61A-8AF7F9887A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44A2261-20F9-B649-EF0B-B222D5787EE9}"/>
              </a:ext>
            </a:extLst>
          </p:cNvPr>
          <p:cNvSpPr/>
          <p:nvPr/>
        </p:nvSpPr>
        <p:spPr>
          <a:xfrm>
            <a:off x="0" y="-526852"/>
            <a:ext cx="7604122" cy="10287000"/>
          </a:xfrm>
          <a:custGeom>
            <a:avLst/>
            <a:gdLst/>
            <a:ahLst/>
            <a:cxnLst/>
            <a:rect l="l" t="t" r="r" b="b"/>
            <a:pathLst>
              <a:path w="7604122" h="10287000">
                <a:moveTo>
                  <a:pt x="0" y="0"/>
                </a:moveTo>
                <a:lnTo>
                  <a:pt x="7604122" y="0"/>
                </a:lnTo>
                <a:lnTo>
                  <a:pt x="760412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999"/>
            </a:blip>
            <a:stretch>
              <a:fillRect l="-100041" t="-25030" b="-2283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4A740CC9-27AA-632C-5497-57E5620CF495}"/>
              </a:ext>
            </a:extLst>
          </p:cNvPr>
          <p:cNvSpPr/>
          <p:nvPr/>
        </p:nvSpPr>
        <p:spPr>
          <a:xfrm>
            <a:off x="5203898" y="1351131"/>
            <a:ext cx="12055402" cy="38100"/>
          </a:xfrm>
          <a:custGeom>
            <a:avLst/>
            <a:gdLst/>
            <a:ahLst/>
            <a:cxnLst/>
            <a:rect l="l" t="t" r="r" b="b"/>
            <a:pathLst>
              <a:path w="12055402" h="38100">
                <a:moveTo>
                  <a:pt x="0" y="0"/>
                </a:moveTo>
                <a:lnTo>
                  <a:pt x="12055402" y="0"/>
                </a:lnTo>
                <a:lnTo>
                  <a:pt x="12055402" y="38100"/>
                </a:lnTo>
                <a:lnTo>
                  <a:pt x="0" y="381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5E63A551-7AE1-FC4F-9B5C-32FC9DDC44C2}"/>
              </a:ext>
            </a:extLst>
          </p:cNvPr>
          <p:cNvSpPr/>
          <p:nvPr/>
        </p:nvSpPr>
        <p:spPr>
          <a:xfrm>
            <a:off x="1028700" y="990638"/>
            <a:ext cx="2657475" cy="762000"/>
          </a:xfrm>
          <a:custGeom>
            <a:avLst/>
            <a:gdLst/>
            <a:ahLst/>
            <a:cxnLst/>
            <a:rect l="l" t="t" r="r" b="b"/>
            <a:pathLst>
              <a:path w="2657475" h="762000">
                <a:moveTo>
                  <a:pt x="0" y="0"/>
                </a:moveTo>
                <a:lnTo>
                  <a:pt x="2657475" y="0"/>
                </a:lnTo>
                <a:lnTo>
                  <a:pt x="2657475" y="762000"/>
                </a:lnTo>
                <a:lnTo>
                  <a:pt x="0" y="762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B94012FB-3C9E-2558-0D25-77D204DA7DA8}"/>
              </a:ext>
            </a:extLst>
          </p:cNvPr>
          <p:cNvSpPr/>
          <p:nvPr/>
        </p:nvSpPr>
        <p:spPr>
          <a:xfrm>
            <a:off x="3839099" y="883625"/>
            <a:ext cx="971550" cy="971550"/>
          </a:xfrm>
          <a:custGeom>
            <a:avLst/>
            <a:gdLst/>
            <a:ahLst/>
            <a:cxnLst/>
            <a:rect l="l" t="t" r="r" b="b"/>
            <a:pathLst>
              <a:path w="971550" h="971550">
                <a:moveTo>
                  <a:pt x="0" y="0"/>
                </a:moveTo>
                <a:lnTo>
                  <a:pt x="971550" y="0"/>
                </a:lnTo>
                <a:lnTo>
                  <a:pt x="971550" y="971550"/>
                </a:lnTo>
                <a:lnTo>
                  <a:pt x="0" y="97155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2" name="Group 12">
            <a:extLst>
              <a:ext uri="{FF2B5EF4-FFF2-40B4-BE49-F238E27FC236}">
                <a16:creationId xmlns:a16="http://schemas.microsoft.com/office/drawing/2014/main" id="{31DBB43F-F959-600B-AC07-FF770D8B5ACE}"/>
              </a:ext>
            </a:extLst>
          </p:cNvPr>
          <p:cNvGrpSpPr>
            <a:grpSpLocks noChangeAspect="1"/>
          </p:cNvGrpSpPr>
          <p:nvPr/>
        </p:nvGrpSpPr>
        <p:grpSpPr>
          <a:xfrm>
            <a:off x="5363223" y="1351131"/>
            <a:ext cx="11896077" cy="38100"/>
            <a:chOff x="0" y="0"/>
            <a:chExt cx="11896077" cy="38100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FF27F343-45CB-5512-FEB9-C67235F5C5F2}"/>
                </a:ext>
              </a:extLst>
            </p:cNvPr>
            <p:cNvSpPr/>
            <p:nvPr/>
          </p:nvSpPr>
          <p:spPr>
            <a:xfrm>
              <a:off x="0" y="0"/>
              <a:ext cx="11896090" cy="38100"/>
            </a:xfrm>
            <a:custGeom>
              <a:avLst/>
              <a:gdLst/>
              <a:ahLst/>
              <a:cxnLst/>
              <a:rect l="l" t="t" r="r" b="b"/>
              <a:pathLst>
                <a:path w="11896090" h="38100">
                  <a:moveTo>
                    <a:pt x="0" y="38100"/>
                  </a:moveTo>
                  <a:lnTo>
                    <a:pt x="11896090" y="38100"/>
                  </a:lnTo>
                  <a:lnTo>
                    <a:pt x="1189609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/>
            </a:p>
          </p:txBody>
        </p:sp>
      </p:grp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B00CAF3-A76E-A7C5-FBA0-4B8212F5C7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2655" y="1857373"/>
            <a:ext cx="13090276" cy="8224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7102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6F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191460D-4600-0859-6913-ED0A208AC8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DFB29DC5-7743-E7F4-C880-D1940F43C05D}"/>
              </a:ext>
            </a:extLst>
          </p:cNvPr>
          <p:cNvSpPr/>
          <p:nvPr/>
        </p:nvSpPr>
        <p:spPr>
          <a:xfrm>
            <a:off x="4462834" y="1351131"/>
            <a:ext cx="12796466" cy="38100"/>
          </a:xfrm>
          <a:custGeom>
            <a:avLst/>
            <a:gdLst/>
            <a:ahLst/>
            <a:cxnLst/>
            <a:rect l="l" t="t" r="r" b="b"/>
            <a:pathLst>
              <a:path w="12796466" h="38100">
                <a:moveTo>
                  <a:pt x="0" y="0"/>
                </a:moveTo>
                <a:lnTo>
                  <a:pt x="12796466" y="0"/>
                </a:lnTo>
                <a:lnTo>
                  <a:pt x="12796466" y="38100"/>
                </a:lnTo>
                <a:lnTo>
                  <a:pt x="0" y="381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2C4FA2BE-C0B2-0B5B-08A6-57CC26B9975E}"/>
              </a:ext>
            </a:extLst>
          </p:cNvPr>
          <p:cNvSpPr/>
          <p:nvPr/>
        </p:nvSpPr>
        <p:spPr>
          <a:xfrm>
            <a:off x="467820" y="751018"/>
            <a:ext cx="3790950" cy="1238250"/>
          </a:xfrm>
          <a:custGeom>
            <a:avLst/>
            <a:gdLst/>
            <a:ahLst/>
            <a:cxnLst/>
            <a:rect l="l" t="t" r="r" b="b"/>
            <a:pathLst>
              <a:path w="3790950" h="1238250">
                <a:moveTo>
                  <a:pt x="0" y="0"/>
                </a:moveTo>
                <a:lnTo>
                  <a:pt x="3790950" y="0"/>
                </a:lnTo>
                <a:lnTo>
                  <a:pt x="3790950" y="1238250"/>
                </a:lnTo>
                <a:lnTo>
                  <a:pt x="0" y="12382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18E01532-B497-5713-4B69-75EB92DAE409}"/>
              </a:ext>
            </a:extLst>
          </p:cNvPr>
          <p:cNvSpPr/>
          <p:nvPr/>
        </p:nvSpPr>
        <p:spPr>
          <a:xfrm>
            <a:off x="967416" y="3141983"/>
            <a:ext cx="638175" cy="638175"/>
          </a:xfrm>
          <a:custGeom>
            <a:avLst/>
            <a:gdLst/>
            <a:ahLst/>
            <a:cxnLst/>
            <a:rect l="l" t="t" r="r" b="b"/>
            <a:pathLst>
              <a:path w="638175" h="638175">
                <a:moveTo>
                  <a:pt x="0" y="0"/>
                </a:moveTo>
                <a:lnTo>
                  <a:pt x="638175" y="0"/>
                </a:lnTo>
                <a:lnTo>
                  <a:pt x="638175" y="638175"/>
                </a:lnTo>
                <a:lnTo>
                  <a:pt x="0" y="6381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4827317A-31C3-3633-384F-6F69B9536EE4}"/>
              </a:ext>
            </a:extLst>
          </p:cNvPr>
          <p:cNvGrpSpPr>
            <a:grpSpLocks noChangeAspect="1"/>
          </p:cNvGrpSpPr>
          <p:nvPr/>
        </p:nvGrpSpPr>
        <p:grpSpPr>
          <a:xfrm>
            <a:off x="4462834" y="1351131"/>
            <a:ext cx="12796466" cy="38100"/>
            <a:chOff x="0" y="0"/>
            <a:chExt cx="12796469" cy="3810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329CE83A-29EF-33E9-42CE-C919C8B21FF0}"/>
                </a:ext>
              </a:extLst>
            </p:cNvPr>
            <p:cNvSpPr/>
            <p:nvPr/>
          </p:nvSpPr>
          <p:spPr>
            <a:xfrm>
              <a:off x="0" y="0"/>
              <a:ext cx="12796520" cy="38100"/>
            </a:xfrm>
            <a:custGeom>
              <a:avLst/>
              <a:gdLst/>
              <a:ahLst/>
              <a:cxnLst/>
              <a:rect l="l" t="t" r="r" b="b"/>
              <a:pathLst>
                <a:path w="12796520" h="38100">
                  <a:moveTo>
                    <a:pt x="0" y="38100"/>
                  </a:moveTo>
                  <a:lnTo>
                    <a:pt x="12796520" y="38100"/>
                  </a:lnTo>
                  <a:lnTo>
                    <a:pt x="127965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0" name="Group 10">
            <a:extLst>
              <a:ext uri="{FF2B5EF4-FFF2-40B4-BE49-F238E27FC236}">
                <a16:creationId xmlns:a16="http://schemas.microsoft.com/office/drawing/2014/main" id="{1EFD2E5F-0427-6102-0C0D-1D5C2E321529}"/>
              </a:ext>
            </a:extLst>
          </p:cNvPr>
          <p:cNvGrpSpPr>
            <a:grpSpLocks noChangeAspect="1"/>
          </p:cNvGrpSpPr>
          <p:nvPr/>
        </p:nvGrpSpPr>
        <p:grpSpPr>
          <a:xfrm>
            <a:off x="9148762" y="4115671"/>
            <a:ext cx="28575" cy="3781387"/>
            <a:chOff x="0" y="0"/>
            <a:chExt cx="28575" cy="3781387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81FA5BFC-AAB5-4924-8F90-02948B3795FE}"/>
                </a:ext>
              </a:extLst>
            </p:cNvPr>
            <p:cNvSpPr/>
            <p:nvPr/>
          </p:nvSpPr>
          <p:spPr>
            <a:xfrm>
              <a:off x="0" y="0"/>
              <a:ext cx="28575" cy="3781425"/>
            </a:xfrm>
            <a:custGeom>
              <a:avLst/>
              <a:gdLst/>
              <a:ahLst/>
              <a:cxnLst/>
              <a:rect l="l" t="t" r="r" b="b"/>
              <a:pathLst>
                <a:path w="28575" h="3781425">
                  <a:moveTo>
                    <a:pt x="0" y="3781425"/>
                  </a:moveTo>
                  <a:lnTo>
                    <a:pt x="28575" y="3781425"/>
                  </a:lnTo>
                  <a:lnTo>
                    <a:pt x="2857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2" name="TextBox 12">
            <a:extLst>
              <a:ext uri="{FF2B5EF4-FFF2-40B4-BE49-F238E27FC236}">
                <a16:creationId xmlns:a16="http://schemas.microsoft.com/office/drawing/2014/main" id="{A50DE1F0-90A9-6FBE-A7AE-06BCEE764032}"/>
              </a:ext>
            </a:extLst>
          </p:cNvPr>
          <p:cNvSpPr txBox="1"/>
          <p:nvPr/>
        </p:nvSpPr>
        <p:spPr>
          <a:xfrm>
            <a:off x="946138" y="1215272"/>
            <a:ext cx="16462447" cy="15396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4559"/>
              </a:lnSpc>
            </a:pPr>
            <a:r>
              <a:rPr lang="en-US" sz="4000" b="1" spc="1029">
                <a:solidFill>
                  <a:srgbClr val="0D0E53"/>
                </a:solidFill>
                <a:latin typeface="Bebas Neue Bold"/>
                <a:ea typeface="Calibri"/>
                <a:cs typeface="Calibri"/>
              </a:rPr>
              <a:t>Strengthening Jain Voices Through Data</a:t>
            </a: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9E30BA90-C8A5-6597-E593-9767227CE432}"/>
              </a:ext>
            </a:extLst>
          </p:cNvPr>
          <p:cNvSpPr txBox="1"/>
          <p:nvPr/>
        </p:nvSpPr>
        <p:spPr>
          <a:xfrm>
            <a:off x="1968889" y="3149915"/>
            <a:ext cx="12714049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600" spc="150">
                <a:solidFill>
                  <a:srgbClr val="0D0E53"/>
                </a:solidFill>
                <a:latin typeface="Radley"/>
                <a:ea typeface="+mn-lt"/>
                <a:cs typeface="+mn-lt"/>
              </a:rPr>
              <a:t>This portal is for all Dharmic traditions</a:t>
            </a:r>
            <a:endParaRPr lang="en-US" sz="3600" spc="150">
              <a:solidFill>
                <a:srgbClr val="0D0E53"/>
              </a:solidFill>
              <a:latin typeface="Radley"/>
              <a:ea typeface="Radley"/>
              <a:cs typeface="Radley"/>
            </a:endParaRP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D0B89284-80CD-5AB3-91B0-486E19A815D1}"/>
              </a:ext>
            </a:extLst>
          </p:cNvPr>
          <p:cNvSpPr txBox="1"/>
          <p:nvPr/>
        </p:nvSpPr>
        <p:spPr>
          <a:xfrm>
            <a:off x="1146010" y="4115723"/>
            <a:ext cx="12818811" cy="16004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600">
                <a:solidFill>
                  <a:srgbClr val="0D0E53"/>
                </a:solidFill>
                <a:latin typeface="Montserrat"/>
                <a:ea typeface="+mn-lt"/>
                <a:cs typeface="+mn-lt"/>
                <a:sym typeface="Montserrat"/>
              </a:rPr>
              <a:t>For Hindus, Jains and other Dharmic communities </a:t>
            </a:r>
            <a:endParaRPr lang="en-US" sz="2600" dirty="0">
              <a:solidFill>
                <a:srgbClr val="0D0E53"/>
              </a:solidFill>
              <a:latin typeface="Montserrat"/>
              <a:ea typeface="+mn-lt"/>
              <a:cs typeface="+mn-lt"/>
            </a:endParaRPr>
          </a:p>
          <a:p>
            <a:pPr marL="342900" indent="-342900">
              <a:buFont typeface="Arial"/>
              <a:buChar char="•"/>
            </a:pPr>
            <a:r>
              <a:rPr lang="en-US" sz="2600">
                <a:solidFill>
                  <a:srgbClr val="0D0E53"/>
                </a:solidFill>
                <a:latin typeface="Montserrat"/>
                <a:ea typeface="+mn-lt"/>
                <a:cs typeface="+mn-lt"/>
                <a:sym typeface="Montserrat"/>
              </a:rPr>
              <a:t>Perpetrators often do not distinguish between traditions </a:t>
            </a:r>
            <a:endParaRPr lang="en-US" sz="2600" dirty="0">
              <a:solidFill>
                <a:srgbClr val="0D0E53"/>
              </a:solidFill>
              <a:latin typeface="Montserrat"/>
              <a:ea typeface="+mn-lt"/>
              <a:cs typeface="+mn-lt"/>
            </a:endParaRPr>
          </a:p>
          <a:p>
            <a:r>
              <a:rPr lang="en-US" sz="2600">
                <a:solidFill>
                  <a:srgbClr val="0D0E53"/>
                </a:solidFill>
                <a:latin typeface="Montserrat"/>
                <a:ea typeface="+mn-lt"/>
                <a:cs typeface="+mn-lt"/>
                <a:sym typeface="Montserrat"/>
              </a:rPr>
              <a:t>— they see only “Dharmic”</a:t>
            </a:r>
            <a:endParaRPr lang="en-US" sz="2600" dirty="0">
              <a:solidFill>
                <a:srgbClr val="0D0E53"/>
              </a:solidFill>
              <a:latin typeface="Montserrat"/>
              <a:ea typeface="+mn-lt"/>
              <a:cs typeface="+mn-lt"/>
            </a:endParaRPr>
          </a:p>
          <a:p>
            <a:pPr marL="342900" indent="-342900">
              <a:buFont typeface="Arial"/>
              <a:buChar char="•"/>
            </a:pPr>
            <a:endParaRPr lang="en-US" sz="2600" dirty="0">
              <a:solidFill>
                <a:srgbClr val="0D0E53"/>
              </a:solidFill>
              <a:latin typeface="Montserrat"/>
              <a:ea typeface="+mn-lt"/>
              <a:cs typeface="+mn-lt"/>
            </a:endParaRPr>
          </a:p>
        </p:txBody>
      </p:sp>
      <p:sp>
        <p:nvSpPr>
          <p:cNvPr id="4" name="TextBox 14">
            <a:extLst>
              <a:ext uri="{FF2B5EF4-FFF2-40B4-BE49-F238E27FC236}">
                <a16:creationId xmlns:a16="http://schemas.microsoft.com/office/drawing/2014/main" id="{6266F213-609E-B79E-70CE-EB5B7CB4DB5C}"/>
              </a:ext>
            </a:extLst>
          </p:cNvPr>
          <p:cNvSpPr txBox="1"/>
          <p:nvPr/>
        </p:nvSpPr>
        <p:spPr>
          <a:xfrm>
            <a:off x="1942100" y="5668087"/>
            <a:ext cx="10222667" cy="10888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600" spc="150">
                <a:solidFill>
                  <a:srgbClr val="0D0E53"/>
                </a:solidFill>
                <a:latin typeface="Radley"/>
                <a:ea typeface="+mn-lt"/>
                <a:cs typeface="+mn-lt"/>
              </a:rPr>
              <a:t>Stronger engagement through data</a:t>
            </a:r>
            <a:endParaRPr lang="en-US" sz="3600" spc="150">
              <a:solidFill>
                <a:srgbClr val="0D0E53"/>
              </a:solidFill>
              <a:latin typeface="Radley"/>
            </a:endParaRPr>
          </a:p>
          <a:p>
            <a:pPr>
              <a:lnSpc>
                <a:spcPts val="4200"/>
              </a:lnSpc>
            </a:pPr>
            <a:endParaRPr lang="en-US" sz="3600" spc="150" dirty="0">
              <a:solidFill>
                <a:srgbClr val="0D0E53"/>
              </a:solidFill>
              <a:latin typeface="Radley"/>
              <a:ea typeface="Radley"/>
              <a:cs typeface="Radley"/>
            </a:endParaRPr>
          </a:p>
        </p:txBody>
      </p:sp>
      <p:sp>
        <p:nvSpPr>
          <p:cNvPr id="13" name="TextBox 16">
            <a:extLst>
              <a:ext uri="{FF2B5EF4-FFF2-40B4-BE49-F238E27FC236}">
                <a16:creationId xmlns:a16="http://schemas.microsoft.com/office/drawing/2014/main" id="{48899054-C956-9462-CCE0-76388A03B01C}"/>
              </a:ext>
            </a:extLst>
          </p:cNvPr>
          <p:cNvSpPr txBox="1"/>
          <p:nvPr/>
        </p:nvSpPr>
        <p:spPr>
          <a:xfrm>
            <a:off x="1137080" y="6598176"/>
            <a:ext cx="10193481" cy="15696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600" dirty="0">
                <a:solidFill>
                  <a:srgbClr val="0D0E53"/>
                </a:solidFill>
                <a:latin typeface="Montserrat"/>
                <a:ea typeface="+mn-lt"/>
                <a:cs typeface="+mn-lt"/>
                <a:sym typeface="Montserrat"/>
              </a:rPr>
              <a:t>Evidence-based reports to engage with Home Office, police, local authorities and media</a:t>
            </a:r>
            <a:endParaRPr lang="en-US" sz="2600" dirty="0">
              <a:solidFill>
                <a:srgbClr val="0D0E53"/>
              </a:solidFill>
              <a:latin typeface="Montserrat"/>
              <a:ea typeface="+mn-lt"/>
              <a:cs typeface="+mn-lt"/>
            </a:endParaRPr>
          </a:p>
          <a:p>
            <a:pPr marL="342900" indent="-342900">
              <a:buFont typeface="Arial"/>
              <a:buChar char="•"/>
            </a:pPr>
            <a:r>
              <a:rPr lang="en-US" sz="2600">
                <a:solidFill>
                  <a:srgbClr val="0D0E53"/>
                </a:solidFill>
                <a:latin typeface="Montserrat"/>
                <a:ea typeface="+mn-lt"/>
                <a:cs typeface="+mn-lt"/>
                <a:sym typeface="Montserrat"/>
              </a:rPr>
              <a:t>Fragmented or low data weakens recognition of the issue</a:t>
            </a:r>
            <a:endParaRPr lang="en-US" sz="2600">
              <a:solidFill>
                <a:srgbClr val="0D0E53"/>
              </a:solidFill>
              <a:latin typeface="Montserrat"/>
              <a:ea typeface="+mn-lt"/>
              <a:cs typeface="+mn-lt"/>
            </a:endParaRP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rgbClr val="0D0E53"/>
              </a:solidFill>
              <a:latin typeface="Montserrat"/>
              <a:ea typeface="+mn-lt"/>
              <a:cs typeface="+mn-lt"/>
            </a:endParaRPr>
          </a:p>
        </p:txBody>
      </p:sp>
      <p:sp>
        <p:nvSpPr>
          <p:cNvPr id="18" name="Freeform 7" descr="A yellow and blue star&#10;&#10;AI-generated content may be incorrect.">
            <a:extLst>
              <a:ext uri="{FF2B5EF4-FFF2-40B4-BE49-F238E27FC236}">
                <a16:creationId xmlns:a16="http://schemas.microsoft.com/office/drawing/2014/main" id="{4CA37E1E-6945-AA27-ACE5-5D4A96FC0075}"/>
              </a:ext>
            </a:extLst>
          </p:cNvPr>
          <p:cNvSpPr/>
          <p:nvPr/>
        </p:nvSpPr>
        <p:spPr>
          <a:xfrm>
            <a:off x="967416" y="8356920"/>
            <a:ext cx="638175" cy="638175"/>
          </a:xfrm>
          <a:custGeom>
            <a:avLst/>
            <a:gdLst/>
            <a:ahLst/>
            <a:cxnLst/>
            <a:rect l="l" t="t" r="r" b="b"/>
            <a:pathLst>
              <a:path w="638175" h="638175">
                <a:moveTo>
                  <a:pt x="0" y="0"/>
                </a:moveTo>
                <a:lnTo>
                  <a:pt x="638175" y="0"/>
                </a:lnTo>
                <a:lnTo>
                  <a:pt x="638175" y="638175"/>
                </a:lnTo>
                <a:lnTo>
                  <a:pt x="0" y="6381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9" name="TextBox 14">
            <a:extLst>
              <a:ext uri="{FF2B5EF4-FFF2-40B4-BE49-F238E27FC236}">
                <a16:creationId xmlns:a16="http://schemas.microsoft.com/office/drawing/2014/main" id="{EFD9FBBE-E2A5-03B9-5067-1E22BA131773}"/>
              </a:ext>
            </a:extLst>
          </p:cNvPr>
          <p:cNvSpPr txBox="1"/>
          <p:nvPr/>
        </p:nvSpPr>
        <p:spPr>
          <a:xfrm>
            <a:off x="1942100" y="8355921"/>
            <a:ext cx="12714049" cy="10888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600" spc="150">
                <a:solidFill>
                  <a:srgbClr val="0D0E53"/>
                </a:solidFill>
                <a:latin typeface="Radley"/>
                <a:ea typeface="+mn-lt"/>
                <a:cs typeface="+mn-lt"/>
              </a:rPr>
              <a:t>A channel for Jain individuals and communities</a:t>
            </a:r>
            <a:endParaRPr lang="en-US" sz="3600" spc="150">
              <a:solidFill>
                <a:srgbClr val="0D0E53"/>
              </a:solidFill>
              <a:latin typeface="Radley"/>
              <a:ea typeface="Calibri"/>
              <a:cs typeface="Calibri"/>
            </a:endParaRPr>
          </a:p>
          <a:p>
            <a:pPr>
              <a:lnSpc>
                <a:spcPts val="4200"/>
              </a:lnSpc>
            </a:pPr>
            <a:endParaRPr lang="en-US" sz="3600" spc="150" dirty="0">
              <a:solidFill>
                <a:srgbClr val="0D0E53"/>
              </a:solidFill>
              <a:latin typeface="Radley"/>
              <a:ea typeface="Radley"/>
              <a:cs typeface="Radley"/>
            </a:endParaRPr>
          </a:p>
        </p:txBody>
      </p:sp>
      <p:sp>
        <p:nvSpPr>
          <p:cNvPr id="20" name="TextBox 16">
            <a:extLst>
              <a:ext uri="{FF2B5EF4-FFF2-40B4-BE49-F238E27FC236}">
                <a16:creationId xmlns:a16="http://schemas.microsoft.com/office/drawing/2014/main" id="{CCE1D3E2-E4DA-2F6F-1A9F-048BAF70A4C9}"/>
              </a:ext>
            </a:extLst>
          </p:cNvPr>
          <p:cNvSpPr txBox="1"/>
          <p:nvPr/>
        </p:nvSpPr>
        <p:spPr>
          <a:xfrm>
            <a:off x="1146010" y="9223504"/>
            <a:ext cx="17319373" cy="8002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600">
                <a:solidFill>
                  <a:srgbClr val="0D0E53"/>
                </a:solidFill>
                <a:latin typeface="Montserrat"/>
                <a:ea typeface="+mn-lt"/>
                <a:cs typeface="+mn-lt"/>
                <a:sym typeface="Montserrat"/>
              </a:rPr>
              <a:t>Report and share experiences</a:t>
            </a:r>
            <a:endParaRPr lang="en-US" sz="2600">
              <a:solidFill>
                <a:srgbClr val="0D0E53"/>
              </a:solidFill>
              <a:latin typeface="Montserrat"/>
              <a:ea typeface="+mn-lt"/>
              <a:cs typeface="+mn-lt"/>
            </a:endParaRPr>
          </a:p>
          <a:p>
            <a:pPr marL="342900" indent="-342900">
              <a:buFont typeface="Arial"/>
              <a:buChar char="•"/>
            </a:pPr>
            <a:r>
              <a:rPr lang="en-US" sz="2600">
                <a:solidFill>
                  <a:srgbClr val="0D0E53"/>
                </a:solidFill>
                <a:latin typeface="Montserrat"/>
                <a:ea typeface="+mn-lt"/>
                <a:cs typeface="+mn-lt"/>
                <a:sym typeface="Montserrat"/>
              </a:rPr>
              <a:t>Bring incidents into public and national discourse </a:t>
            </a:r>
            <a:endParaRPr lang="en-US" sz="2600">
              <a:solidFill>
                <a:srgbClr val="0D0E53"/>
              </a:solidFill>
              <a:latin typeface="Montserrat"/>
              <a:ea typeface="+mn-lt"/>
              <a:cs typeface="+mn-lt"/>
            </a:endParaRPr>
          </a:p>
        </p:txBody>
      </p:sp>
      <p:grpSp>
        <p:nvGrpSpPr>
          <p:cNvPr id="26" name="Group 7">
            <a:extLst>
              <a:ext uri="{FF2B5EF4-FFF2-40B4-BE49-F238E27FC236}">
                <a16:creationId xmlns:a16="http://schemas.microsoft.com/office/drawing/2014/main" id="{592D18B9-6548-84B3-C196-FB7F7DFA360B}"/>
              </a:ext>
            </a:extLst>
          </p:cNvPr>
          <p:cNvGrpSpPr>
            <a:grpSpLocks noChangeAspect="1"/>
          </p:cNvGrpSpPr>
          <p:nvPr/>
        </p:nvGrpSpPr>
        <p:grpSpPr>
          <a:xfrm>
            <a:off x="11244261" y="4673579"/>
            <a:ext cx="6919914" cy="3108054"/>
            <a:chOff x="0" y="0"/>
            <a:chExt cx="7848600" cy="1938274"/>
          </a:xfrm>
        </p:grpSpPr>
        <p:sp>
          <p:nvSpPr>
            <p:cNvPr id="25" name="Freeform 8">
              <a:extLst>
                <a:ext uri="{FF2B5EF4-FFF2-40B4-BE49-F238E27FC236}">
                  <a16:creationId xmlns:a16="http://schemas.microsoft.com/office/drawing/2014/main" id="{AEE8A810-4FA3-4D6E-1658-EB9DC1081DF7}"/>
                </a:ext>
              </a:extLst>
            </p:cNvPr>
            <p:cNvSpPr/>
            <p:nvPr/>
          </p:nvSpPr>
          <p:spPr>
            <a:xfrm>
              <a:off x="0" y="0"/>
              <a:ext cx="7848600" cy="1938274"/>
            </a:xfrm>
            <a:custGeom>
              <a:avLst/>
              <a:gdLst/>
              <a:ahLst/>
              <a:cxnLst/>
              <a:rect l="l" t="t" r="r" b="b"/>
              <a:pathLst>
                <a:path w="7848600" h="1938274">
                  <a:moveTo>
                    <a:pt x="0" y="0"/>
                  </a:moveTo>
                  <a:lnTo>
                    <a:pt x="0" y="1938274"/>
                  </a:lnTo>
                  <a:lnTo>
                    <a:pt x="7848600" y="1938274"/>
                  </a:lnTo>
                  <a:lnTo>
                    <a:pt x="7848600" y="0"/>
                  </a:lnTo>
                  <a:close/>
                </a:path>
              </a:pathLst>
            </a:custGeom>
            <a:solidFill>
              <a:srgbClr val="FDEC96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8" name="TextBox 17">
            <a:extLst>
              <a:ext uri="{FF2B5EF4-FFF2-40B4-BE49-F238E27FC236}">
                <a16:creationId xmlns:a16="http://schemas.microsoft.com/office/drawing/2014/main" id="{498C8E98-282B-20F7-F392-C3B4B347EB03}"/>
              </a:ext>
            </a:extLst>
          </p:cNvPr>
          <p:cNvSpPr txBox="1"/>
          <p:nvPr/>
        </p:nvSpPr>
        <p:spPr>
          <a:xfrm>
            <a:off x="11629811" y="5097305"/>
            <a:ext cx="6636476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775"/>
              </a:lnSpc>
            </a:pPr>
            <a:r>
              <a:rPr lang="en-US" sz="3000" b="1">
                <a:solidFill>
                  <a:srgbClr val="0D0E53"/>
                </a:solidFill>
                <a:latin typeface="Montserrat"/>
                <a:ea typeface="+mn-lt"/>
                <a:cs typeface="+mn-lt"/>
              </a:rPr>
              <a:t>From experience to evidence </a:t>
            </a:r>
            <a:endParaRPr lang="en-US" sz="3000" b="1">
              <a:solidFill>
                <a:srgbClr val="0D0E53"/>
              </a:solidFill>
              <a:latin typeface="Montserrat"/>
              <a:ea typeface="Calibri"/>
              <a:cs typeface="Calibri"/>
            </a:endParaRPr>
          </a:p>
          <a:p>
            <a:pPr algn="ctr">
              <a:lnSpc>
                <a:spcPts val="2775"/>
              </a:lnSpc>
            </a:pPr>
            <a:endParaRPr lang="en-US" sz="3000" b="1" dirty="0">
              <a:solidFill>
                <a:srgbClr val="0D0E53"/>
              </a:solidFill>
              <a:latin typeface="Montserrat"/>
              <a:ea typeface="Calibri"/>
              <a:cs typeface="Calibri"/>
            </a:endParaRPr>
          </a:p>
          <a:p>
            <a:pPr>
              <a:lnSpc>
                <a:spcPts val="2775"/>
              </a:lnSpc>
            </a:pPr>
            <a:r>
              <a:rPr lang="en-US" sz="2800">
                <a:solidFill>
                  <a:srgbClr val="0D0E53"/>
                </a:solidFill>
                <a:latin typeface="Montserrat"/>
                <a:ea typeface="Calibri"/>
                <a:cs typeface="Calibri"/>
              </a:rPr>
              <a:t>Community reporting </a:t>
            </a:r>
          </a:p>
          <a:p>
            <a:pPr>
              <a:lnSpc>
                <a:spcPts val="2775"/>
              </a:lnSpc>
            </a:pPr>
            <a:r>
              <a:rPr lang="en-US" sz="2800">
                <a:solidFill>
                  <a:srgbClr val="0D0E53"/>
                </a:solidFill>
                <a:latin typeface="Montserrat"/>
                <a:ea typeface="Calibri"/>
                <a:cs typeface="Calibri"/>
              </a:rPr>
              <a:t>→ stronger data </a:t>
            </a:r>
          </a:p>
          <a:p>
            <a:pPr>
              <a:lnSpc>
                <a:spcPts val="2775"/>
              </a:lnSpc>
            </a:pPr>
            <a:r>
              <a:rPr lang="en-US" sz="2800">
                <a:solidFill>
                  <a:srgbClr val="0D0E53"/>
                </a:solidFill>
                <a:latin typeface="Montserrat"/>
                <a:ea typeface="Calibri"/>
                <a:cs typeface="Calibri"/>
              </a:rPr>
              <a:t>→ clearer understanding </a:t>
            </a:r>
          </a:p>
          <a:p>
            <a:pPr>
              <a:lnSpc>
                <a:spcPts val="2775"/>
              </a:lnSpc>
            </a:pPr>
            <a:r>
              <a:rPr lang="en-US" sz="2800">
                <a:solidFill>
                  <a:srgbClr val="0D0E53"/>
                </a:solidFill>
                <a:latin typeface="Montserrat"/>
                <a:ea typeface="Calibri"/>
                <a:cs typeface="Calibri"/>
              </a:rPr>
              <a:t>→ better response from authorities  </a:t>
            </a:r>
            <a:endParaRPr lang="en-US" sz="2800">
              <a:solidFill>
                <a:srgbClr val="0D0E53"/>
              </a:solidFill>
              <a:latin typeface="Montserrat"/>
            </a:endParaRPr>
          </a:p>
        </p:txBody>
      </p:sp>
      <p:sp>
        <p:nvSpPr>
          <p:cNvPr id="6" name="Freeform 7" descr="A yellow and blue star&#10;&#10;AI-generated content may be incorrect.">
            <a:extLst>
              <a:ext uri="{FF2B5EF4-FFF2-40B4-BE49-F238E27FC236}">
                <a16:creationId xmlns:a16="http://schemas.microsoft.com/office/drawing/2014/main" id="{A9D04F81-93BD-F859-42B5-28517A4FB1A5}"/>
              </a:ext>
            </a:extLst>
          </p:cNvPr>
          <p:cNvSpPr/>
          <p:nvPr/>
        </p:nvSpPr>
        <p:spPr>
          <a:xfrm>
            <a:off x="967416" y="5660154"/>
            <a:ext cx="638175" cy="638175"/>
          </a:xfrm>
          <a:custGeom>
            <a:avLst/>
            <a:gdLst/>
            <a:ahLst/>
            <a:cxnLst/>
            <a:rect l="l" t="t" r="r" b="b"/>
            <a:pathLst>
              <a:path w="638175" h="638175">
                <a:moveTo>
                  <a:pt x="0" y="0"/>
                </a:moveTo>
                <a:lnTo>
                  <a:pt x="638175" y="0"/>
                </a:lnTo>
                <a:lnTo>
                  <a:pt x="638175" y="638175"/>
                </a:lnTo>
                <a:lnTo>
                  <a:pt x="0" y="6381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6596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0E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3067183" y="8836576"/>
            <a:ext cx="3521218" cy="912857"/>
            <a:chOff x="0" y="0"/>
            <a:chExt cx="16228162" cy="9128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228061" cy="912876"/>
            </a:xfrm>
            <a:custGeom>
              <a:avLst/>
              <a:gdLst/>
              <a:ahLst/>
              <a:cxnLst/>
              <a:rect l="l" t="t" r="r" b="b"/>
              <a:pathLst>
                <a:path w="16228061" h="912876">
                  <a:moveTo>
                    <a:pt x="0" y="0"/>
                  </a:moveTo>
                  <a:lnTo>
                    <a:pt x="0" y="912876"/>
                  </a:lnTo>
                  <a:lnTo>
                    <a:pt x="16228061" y="912876"/>
                  </a:lnTo>
                  <a:lnTo>
                    <a:pt x="16228061" y="0"/>
                  </a:lnTo>
                  <a:close/>
                </a:path>
              </a:pathLst>
            </a:custGeom>
            <a:solidFill>
              <a:srgbClr val="F0F6F6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4" name="Freeform 4"/>
          <p:cNvSpPr/>
          <p:nvPr/>
        </p:nvSpPr>
        <p:spPr>
          <a:xfrm>
            <a:off x="5174790" y="1351131"/>
            <a:ext cx="12084510" cy="38100"/>
          </a:xfrm>
          <a:custGeom>
            <a:avLst/>
            <a:gdLst/>
            <a:ahLst/>
            <a:cxnLst/>
            <a:rect l="l" t="t" r="r" b="b"/>
            <a:pathLst>
              <a:path w="12084510" h="38100">
                <a:moveTo>
                  <a:pt x="0" y="0"/>
                </a:moveTo>
                <a:lnTo>
                  <a:pt x="12084510" y="0"/>
                </a:lnTo>
                <a:lnTo>
                  <a:pt x="12084510" y="38100"/>
                </a:lnTo>
                <a:lnTo>
                  <a:pt x="0" y="381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1028700" y="990638"/>
            <a:ext cx="2657475" cy="762000"/>
          </a:xfrm>
          <a:custGeom>
            <a:avLst/>
            <a:gdLst/>
            <a:ahLst/>
            <a:cxnLst/>
            <a:rect l="l" t="t" r="r" b="b"/>
            <a:pathLst>
              <a:path w="2657475" h="762000">
                <a:moveTo>
                  <a:pt x="0" y="0"/>
                </a:moveTo>
                <a:lnTo>
                  <a:pt x="2657475" y="0"/>
                </a:lnTo>
                <a:lnTo>
                  <a:pt x="2657475" y="762000"/>
                </a:lnTo>
                <a:lnTo>
                  <a:pt x="0" y="762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3839099" y="883625"/>
            <a:ext cx="971550" cy="971550"/>
          </a:xfrm>
          <a:custGeom>
            <a:avLst/>
            <a:gdLst/>
            <a:ahLst/>
            <a:cxnLst/>
            <a:rect l="l" t="t" r="r" b="b"/>
            <a:pathLst>
              <a:path w="971550" h="971550">
                <a:moveTo>
                  <a:pt x="0" y="0"/>
                </a:moveTo>
                <a:lnTo>
                  <a:pt x="971550" y="0"/>
                </a:lnTo>
                <a:lnTo>
                  <a:pt x="971550" y="971550"/>
                </a:lnTo>
                <a:lnTo>
                  <a:pt x="0" y="9715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1242017" y="-2134196"/>
            <a:ext cx="15211425" cy="10287000"/>
          </a:xfrm>
          <a:custGeom>
            <a:avLst/>
            <a:gdLst/>
            <a:ahLst/>
            <a:cxnLst/>
            <a:rect l="l" t="t" r="r" b="b"/>
            <a:pathLst>
              <a:path w="15211425" h="10287000">
                <a:moveTo>
                  <a:pt x="0" y="0"/>
                </a:moveTo>
                <a:lnTo>
                  <a:pt x="15211425" y="0"/>
                </a:lnTo>
                <a:lnTo>
                  <a:pt x="1521142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999"/>
            </a:blip>
            <a:stretch>
              <a:fillRect t="-23950" b="-23919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5174790" y="1351131"/>
            <a:ext cx="12084510" cy="38100"/>
            <a:chOff x="0" y="0"/>
            <a:chExt cx="12084520" cy="381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084558" cy="38100"/>
            </a:xfrm>
            <a:custGeom>
              <a:avLst/>
              <a:gdLst/>
              <a:ahLst/>
              <a:cxnLst/>
              <a:rect l="l" t="t" r="r" b="b"/>
              <a:pathLst>
                <a:path w="12084558" h="38100">
                  <a:moveTo>
                    <a:pt x="0" y="38100"/>
                  </a:moveTo>
                  <a:lnTo>
                    <a:pt x="12084558" y="38100"/>
                  </a:lnTo>
                  <a:lnTo>
                    <a:pt x="1208455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911035" y="2130181"/>
            <a:ext cx="12477988" cy="1324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9600" b="1" spc="1439">
                <a:solidFill>
                  <a:srgbClr val="FDEC96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THANK YOU</a:t>
            </a:r>
          </a:p>
          <a:p>
            <a:pPr algn="ctr">
              <a:lnSpc>
                <a:spcPts val="3352"/>
              </a:lnSpc>
            </a:pPr>
            <a:endParaRPr lang="en-US" sz="2350" dirty="0">
              <a:solidFill>
                <a:srgbClr val="FAF9F4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5071901" y="5602643"/>
            <a:ext cx="81391" cy="652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5"/>
              </a:lnSpc>
            </a:pPr>
            <a:r>
              <a:rPr lang="en-US" sz="2398">
                <a:solidFill>
                  <a:srgbClr val="FAF9F4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185531" y="9082921"/>
            <a:ext cx="3506791" cy="415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9"/>
              </a:lnSpc>
            </a:pPr>
            <a:r>
              <a:rPr lang="en-US" sz="3200" spc="109">
                <a:solidFill>
                  <a:srgbClr val="0D0E53"/>
                </a:solidFill>
                <a:latin typeface="Radley"/>
                <a:ea typeface="Radley"/>
                <a:cs typeface="Radley"/>
                <a:sym typeface="Radley"/>
              </a:rPr>
              <a:t>Read the Report </a:t>
            </a:r>
            <a:endParaRPr lang="en-US" sz="3200" spc="109">
              <a:solidFill>
                <a:srgbClr val="0D0E53"/>
              </a:solidFill>
              <a:latin typeface="Radley"/>
              <a:ea typeface="Radley"/>
              <a:cs typeface="Radley"/>
            </a:endParaRPr>
          </a:p>
        </p:txBody>
      </p:sp>
      <p:pic>
        <p:nvPicPr>
          <p:cNvPr id="16" name="Picture 15" descr="A qr code with a few squares&#10;&#10;AI-generated content may be incorrect.">
            <a:extLst>
              <a:ext uri="{FF2B5EF4-FFF2-40B4-BE49-F238E27FC236}">
                <a16:creationId xmlns:a16="http://schemas.microsoft.com/office/drawing/2014/main" id="{4E135D79-EDB6-2568-F60C-A8441984DE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85826" y="3455788"/>
            <a:ext cx="4845625" cy="4955978"/>
          </a:xfrm>
          <a:prstGeom prst="rect">
            <a:avLst/>
          </a:prstGeom>
        </p:spPr>
      </p:pic>
      <p:pic>
        <p:nvPicPr>
          <p:cNvPr id="17" name="Picture 16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A82BBD49-CC27-F52A-9603-DB275155AA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25609" y="3348632"/>
            <a:ext cx="5023347" cy="5000625"/>
          </a:xfrm>
          <a:prstGeom prst="rect">
            <a:avLst/>
          </a:prstGeom>
        </p:spPr>
      </p:pic>
      <p:grpSp>
        <p:nvGrpSpPr>
          <p:cNvPr id="18" name="Group 2">
            <a:extLst>
              <a:ext uri="{FF2B5EF4-FFF2-40B4-BE49-F238E27FC236}">
                <a16:creationId xmlns:a16="http://schemas.microsoft.com/office/drawing/2014/main" id="{9C6273B1-1A01-A62A-B5D6-C485442C1A01}"/>
              </a:ext>
            </a:extLst>
          </p:cNvPr>
          <p:cNvGrpSpPr>
            <a:grpSpLocks noChangeAspect="1"/>
          </p:cNvGrpSpPr>
          <p:nvPr/>
        </p:nvGrpSpPr>
        <p:grpSpPr>
          <a:xfrm>
            <a:off x="10773504" y="8765138"/>
            <a:ext cx="3521196" cy="912882"/>
            <a:chOff x="0" y="0"/>
            <a:chExt cx="16228061" cy="912876"/>
          </a:xfrm>
        </p:grpSpPr>
        <p:sp>
          <p:nvSpPr>
            <p:cNvPr id="19" name="Freeform 3">
              <a:extLst>
                <a:ext uri="{FF2B5EF4-FFF2-40B4-BE49-F238E27FC236}">
                  <a16:creationId xmlns:a16="http://schemas.microsoft.com/office/drawing/2014/main" id="{DCC23E46-987B-7BC0-2398-15E15B94B15E}"/>
                </a:ext>
              </a:extLst>
            </p:cNvPr>
            <p:cNvSpPr/>
            <p:nvPr/>
          </p:nvSpPr>
          <p:spPr>
            <a:xfrm>
              <a:off x="0" y="0"/>
              <a:ext cx="16228061" cy="912876"/>
            </a:xfrm>
            <a:custGeom>
              <a:avLst/>
              <a:gdLst/>
              <a:ahLst/>
              <a:cxnLst/>
              <a:rect l="l" t="t" r="r" b="b"/>
              <a:pathLst>
                <a:path w="16228061" h="912876">
                  <a:moveTo>
                    <a:pt x="0" y="0"/>
                  </a:moveTo>
                  <a:lnTo>
                    <a:pt x="0" y="912876"/>
                  </a:lnTo>
                  <a:lnTo>
                    <a:pt x="16228061" y="912876"/>
                  </a:lnTo>
                  <a:lnTo>
                    <a:pt x="16228061" y="0"/>
                  </a:lnTo>
                  <a:close/>
                </a:path>
              </a:pathLst>
            </a:custGeom>
            <a:solidFill>
              <a:srgbClr val="F0F6F6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0" name="TextBox 15">
            <a:extLst>
              <a:ext uri="{FF2B5EF4-FFF2-40B4-BE49-F238E27FC236}">
                <a16:creationId xmlns:a16="http://schemas.microsoft.com/office/drawing/2014/main" id="{B4D8026A-23CC-C4A2-449F-F118213B3AE8}"/>
              </a:ext>
            </a:extLst>
          </p:cNvPr>
          <p:cNvSpPr txBox="1"/>
          <p:nvPr/>
        </p:nvSpPr>
        <p:spPr>
          <a:xfrm>
            <a:off x="11177602" y="9011483"/>
            <a:ext cx="3506791" cy="415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9"/>
              </a:lnSpc>
            </a:pPr>
            <a:r>
              <a:rPr lang="en-US" sz="3200" spc="109" dirty="0" err="1">
                <a:solidFill>
                  <a:srgbClr val="0D0E53"/>
                </a:solidFill>
                <a:latin typeface="Radley"/>
                <a:ea typeface="Radley"/>
                <a:cs typeface="Radley"/>
                <a:sym typeface="Radley"/>
              </a:rPr>
              <a:t>ICfS</a:t>
            </a:r>
            <a:r>
              <a:rPr lang="en-US" sz="3200" spc="109" dirty="0">
                <a:solidFill>
                  <a:srgbClr val="0D0E53"/>
                </a:solidFill>
                <a:latin typeface="Radley"/>
                <a:ea typeface="Radley"/>
                <a:cs typeface="Radley"/>
                <a:sym typeface="Radley"/>
              </a:rPr>
              <a:t> LinkedIn </a:t>
            </a:r>
            <a:endParaRPr lang="en-US" sz="3200" spc="109" dirty="0">
              <a:solidFill>
                <a:srgbClr val="0D0E53"/>
              </a:solidFill>
              <a:latin typeface="Radley"/>
              <a:ea typeface="Radley"/>
              <a:cs typeface="Radley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4462834" y="1351131"/>
            <a:ext cx="12796466" cy="38100"/>
          </a:xfrm>
          <a:custGeom>
            <a:avLst/>
            <a:gdLst/>
            <a:ahLst/>
            <a:cxnLst/>
            <a:rect l="l" t="t" r="r" b="b"/>
            <a:pathLst>
              <a:path w="12796466" h="38100">
                <a:moveTo>
                  <a:pt x="0" y="0"/>
                </a:moveTo>
                <a:lnTo>
                  <a:pt x="12796466" y="0"/>
                </a:lnTo>
                <a:lnTo>
                  <a:pt x="12796466" y="38100"/>
                </a:lnTo>
                <a:lnTo>
                  <a:pt x="0" y="381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467820" y="751018"/>
            <a:ext cx="3790950" cy="1238250"/>
          </a:xfrm>
          <a:custGeom>
            <a:avLst/>
            <a:gdLst/>
            <a:ahLst/>
            <a:cxnLst/>
            <a:rect l="l" t="t" r="r" b="b"/>
            <a:pathLst>
              <a:path w="3790950" h="1238250">
                <a:moveTo>
                  <a:pt x="0" y="0"/>
                </a:moveTo>
                <a:lnTo>
                  <a:pt x="3790950" y="0"/>
                </a:lnTo>
                <a:lnTo>
                  <a:pt x="3790950" y="1238250"/>
                </a:lnTo>
                <a:lnTo>
                  <a:pt x="0" y="12382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927696" y="7416484"/>
            <a:ext cx="638175" cy="638175"/>
          </a:xfrm>
          <a:custGeom>
            <a:avLst/>
            <a:gdLst/>
            <a:ahLst/>
            <a:cxnLst/>
            <a:rect l="l" t="t" r="r" b="b"/>
            <a:pathLst>
              <a:path w="638175" h="638175">
                <a:moveTo>
                  <a:pt x="0" y="0"/>
                </a:moveTo>
                <a:lnTo>
                  <a:pt x="638175" y="0"/>
                </a:lnTo>
                <a:lnTo>
                  <a:pt x="638175" y="638175"/>
                </a:lnTo>
                <a:lnTo>
                  <a:pt x="0" y="6381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917284" y="2640667"/>
            <a:ext cx="638175" cy="638175"/>
          </a:xfrm>
          <a:custGeom>
            <a:avLst/>
            <a:gdLst/>
            <a:ahLst/>
            <a:cxnLst/>
            <a:rect l="l" t="t" r="r" b="b"/>
            <a:pathLst>
              <a:path w="638175" h="638175">
                <a:moveTo>
                  <a:pt x="0" y="0"/>
                </a:moveTo>
                <a:lnTo>
                  <a:pt x="638175" y="0"/>
                </a:lnTo>
                <a:lnTo>
                  <a:pt x="638175" y="638175"/>
                </a:lnTo>
                <a:lnTo>
                  <a:pt x="0" y="6381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4462834" y="1351131"/>
            <a:ext cx="12796466" cy="38100"/>
            <a:chOff x="0" y="0"/>
            <a:chExt cx="12796469" cy="381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796520" cy="38100"/>
            </a:xfrm>
            <a:custGeom>
              <a:avLst/>
              <a:gdLst/>
              <a:ahLst/>
              <a:cxnLst/>
              <a:rect l="l" t="t" r="r" b="b"/>
              <a:pathLst>
                <a:path w="12796520" h="38100">
                  <a:moveTo>
                    <a:pt x="0" y="38100"/>
                  </a:moveTo>
                  <a:lnTo>
                    <a:pt x="12796520" y="38100"/>
                  </a:lnTo>
                  <a:lnTo>
                    <a:pt x="127965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9098630" y="3614355"/>
            <a:ext cx="28575" cy="3781387"/>
            <a:chOff x="0" y="0"/>
            <a:chExt cx="28575" cy="378138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8575" cy="3781425"/>
            </a:xfrm>
            <a:custGeom>
              <a:avLst/>
              <a:gdLst/>
              <a:ahLst/>
              <a:cxnLst/>
              <a:rect l="l" t="t" r="r" b="b"/>
              <a:pathLst>
                <a:path w="28575" h="3781425">
                  <a:moveTo>
                    <a:pt x="0" y="3781425"/>
                  </a:moveTo>
                  <a:lnTo>
                    <a:pt x="28575" y="3781425"/>
                  </a:lnTo>
                  <a:lnTo>
                    <a:pt x="2857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918757" y="2684317"/>
            <a:ext cx="5838191" cy="10888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4000" spc="150">
                <a:solidFill>
                  <a:srgbClr val="0D0E53"/>
                </a:solidFill>
                <a:latin typeface="Radley"/>
                <a:ea typeface="Radley"/>
                <a:cs typeface="Radley"/>
              </a:rPr>
              <a:t>What we investigated</a:t>
            </a:r>
          </a:p>
          <a:p>
            <a:pPr>
              <a:lnSpc>
                <a:spcPts val="4200"/>
              </a:lnSpc>
            </a:pPr>
            <a:endParaRPr lang="en-US" sz="4000" spc="150" dirty="0">
              <a:solidFill>
                <a:srgbClr val="0D0E53"/>
              </a:solidFill>
              <a:latin typeface="Radley"/>
              <a:ea typeface="Radley"/>
              <a:cs typeface="Radley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917577" y="7413763"/>
            <a:ext cx="6687225" cy="5502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4000" spc="150">
                <a:solidFill>
                  <a:srgbClr val="0D0E53"/>
                </a:solidFill>
                <a:latin typeface="Radley"/>
                <a:ea typeface="+mn-lt"/>
                <a:cs typeface="+mn-lt"/>
                <a:sym typeface="Radley"/>
              </a:rPr>
              <a:t>Research approach </a:t>
            </a:r>
            <a:endParaRPr lang="en-US" sz="4000" spc="150">
              <a:solidFill>
                <a:srgbClr val="0D0E53"/>
              </a:solidFill>
              <a:latin typeface="Radley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613674" y="3855509"/>
            <a:ext cx="7594944" cy="29443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800">
                <a:solidFill>
                  <a:srgbClr val="0D0E53"/>
                </a:solidFill>
                <a:latin typeface="Montserrat"/>
                <a:ea typeface="+mn-lt"/>
                <a:cs typeface="+mn-lt"/>
                <a:sym typeface="Montserrat"/>
              </a:rPr>
              <a:t>Nature and extent of anti-Hindu hostility</a:t>
            </a:r>
            <a:endParaRPr lang="en-US" sz="2800">
              <a:ea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800">
                <a:solidFill>
                  <a:srgbClr val="0D0E53"/>
                </a:solidFill>
                <a:latin typeface="Montserrat"/>
                <a:ea typeface="+mn-lt"/>
                <a:cs typeface="+mn-lt"/>
                <a:sym typeface="Montserrat"/>
              </a:rPr>
              <a:t>How hostility manifests (media, social media, education)</a:t>
            </a:r>
            <a:endParaRPr lang="en-US" sz="2800">
              <a:solidFill>
                <a:srgbClr val="0D0E53"/>
              </a:solidFill>
              <a:latin typeface="Montserrat"/>
              <a:ea typeface="+mn-lt"/>
              <a:cs typeface="+mn-lt"/>
            </a:endParaRPr>
          </a:p>
          <a:p>
            <a:pPr marL="342900" indent="-342900">
              <a:buFont typeface="Arial"/>
              <a:buChar char="•"/>
            </a:pPr>
            <a:r>
              <a:rPr lang="en-US" sz="2800">
                <a:solidFill>
                  <a:srgbClr val="0D0E53"/>
                </a:solidFill>
                <a:latin typeface="Montserrat"/>
                <a:ea typeface="+mn-lt"/>
                <a:cs typeface="+mn-lt"/>
                <a:sym typeface="Montserrat"/>
              </a:rPr>
              <a:t>What constitutes anti-Hindu discrimination</a:t>
            </a:r>
            <a:endParaRPr lang="en-US" sz="2800">
              <a:solidFill>
                <a:srgbClr val="0D0E53"/>
              </a:solidFill>
              <a:latin typeface="Montserrat"/>
              <a:ea typeface="+mn-lt"/>
              <a:cs typeface="+mn-lt"/>
            </a:endParaRPr>
          </a:p>
          <a:p>
            <a:pPr marL="342900" indent="-342900">
              <a:buFont typeface="Arial"/>
              <a:buChar char="•"/>
            </a:pPr>
            <a:r>
              <a:rPr lang="en-US" sz="2800">
                <a:solidFill>
                  <a:srgbClr val="0D0E53"/>
                </a:solidFill>
                <a:latin typeface="Montserrat"/>
                <a:ea typeface="+mn-lt"/>
                <a:cs typeface="+mn-lt"/>
                <a:sym typeface="Montserrat"/>
              </a:rPr>
              <a:t>Whether incidents are under-reported </a:t>
            </a:r>
            <a:endParaRPr lang="en-US" sz="2800">
              <a:solidFill>
                <a:srgbClr val="0D0E53"/>
              </a:solidFill>
              <a:latin typeface="Montserrat"/>
              <a:ea typeface="+mn-lt"/>
              <a:cs typeface="+mn-lt"/>
            </a:endParaRPr>
          </a:p>
          <a:p>
            <a:pPr>
              <a:lnSpc>
                <a:spcPts val="2775"/>
              </a:lnSpc>
            </a:pPr>
            <a:endParaRPr lang="en-US" sz="2800" dirty="0">
              <a:solidFill>
                <a:srgbClr val="0D0E53"/>
              </a:solidFill>
              <a:latin typeface="Montserrat"/>
              <a:ea typeface="Calibri"/>
              <a:cs typeface="Calibri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918765" y="8273197"/>
            <a:ext cx="11541866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775"/>
              </a:lnSpc>
            </a:pPr>
            <a:r>
              <a:rPr lang="en-US" sz="2800">
                <a:solidFill>
                  <a:srgbClr val="0D0E53"/>
                </a:solidFill>
                <a:latin typeface="Montserrat"/>
                <a:ea typeface="Montserrat"/>
                <a:cs typeface="Montserrat"/>
                <a:sym typeface="Montserrat"/>
              </a:rPr>
              <a:t>Survey of Hindu communities | Media &amp; external reports</a:t>
            </a:r>
            <a:endParaRPr lang="en-US" sz="2800" dirty="0">
              <a:solidFill>
                <a:srgbClr val="0D0E53"/>
              </a:solidFill>
              <a:latin typeface="Montserrat"/>
              <a:ea typeface="Montserrat"/>
              <a:cs typeface="Montserrat"/>
            </a:endParaRPr>
          </a:p>
          <a:p>
            <a:pPr>
              <a:lnSpc>
                <a:spcPts val="2775"/>
              </a:lnSpc>
            </a:pPr>
            <a:r>
              <a:rPr lang="en-US" sz="2800">
                <a:solidFill>
                  <a:srgbClr val="0D0E53"/>
                </a:solidFill>
                <a:latin typeface="Montserrat"/>
                <a:ea typeface="Montserrat"/>
                <a:cs typeface="Montserrat"/>
                <a:sym typeface="Montserrat"/>
              </a:rPr>
              <a:t>National hate crime data | Educational institutions</a:t>
            </a:r>
            <a:endParaRPr lang="en-US" sz="2800">
              <a:solidFill>
                <a:srgbClr val="0D0E53"/>
              </a:solidFill>
              <a:latin typeface="Montserrat"/>
            </a:endParaRPr>
          </a:p>
        </p:txBody>
      </p:sp>
      <p:sp>
        <p:nvSpPr>
          <p:cNvPr id="22" name="Freeform 6" descr="A yellow and blue star&#10;&#10;AI-generated content may be incorrect.">
            <a:extLst>
              <a:ext uri="{FF2B5EF4-FFF2-40B4-BE49-F238E27FC236}">
                <a16:creationId xmlns:a16="http://schemas.microsoft.com/office/drawing/2014/main" id="{5F569B15-FA33-C857-5FB0-C81D235F8F03}"/>
              </a:ext>
            </a:extLst>
          </p:cNvPr>
          <p:cNvSpPr/>
          <p:nvPr/>
        </p:nvSpPr>
        <p:spPr>
          <a:xfrm>
            <a:off x="9912840" y="2640667"/>
            <a:ext cx="638175" cy="638175"/>
          </a:xfrm>
          <a:custGeom>
            <a:avLst/>
            <a:gdLst/>
            <a:ahLst/>
            <a:cxnLst/>
            <a:rect l="l" t="t" r="r" b="b"/>
            <a:pathLst>
              <a:path w="638175" h="638175">
                <a:moveTo>
                  <a:pt x="0" y="0"/>
                </a:moveTo>
                <a:lnTo>
                  <a:pt x="638175" y="0"/>
                </a:lnTo>
                <a:lnTo>
                  <a:pt x="638175" y="638175"/>
                </a:lnTo>
                <a:lnTo>
                  <a:pt x="0" y="6381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3" name="TextBox 15">
            <a:extLst>
              <a:ext uri="{FF2B5EF4-FFF2-40B4-BE49-F238E27FC236}">
                <a16:creationId xmlns:a16="http://schemas.microsoft.com/office/drawing/2014/main" id="{32422B9F-A855-86EE-B9AD-04F7A2C0A38A}"/>
              </a:ext>
            </a:extLst>
          </p:cNvPr>
          <p:cNvSpPr txBox="1"/>
          <p:nvPr/>
        </p:nvSpPr>
        <p:spPr>
          <a:xfrm>
            <a:off x="10992019" y="2728183"/>
            <a:ext cx="4044038" cy="5502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4000" spc="150">
                <a:solidFill>
                  <a:srgbClr val="0D0E53"/>
                </a:solidFill>
                <a:latin typeface="Radley"/>
                <a:ea typeface="Calibri"/>
                <a:cs typeface="Calibri"/>
              </a:rPr>
              <a:t>Key Context </a:t>
            </a:r>
            <a:endParaRPr lang="en-US" sz="4000" spc="150" dirty="0">
              <a:solidFill>
                <a:srgbClr val="0D0E53"/>
              </a:solidFill>
              <a:latin typeface="Radley"/>
              <a:ea typeface="Calibri"/>
              <a:cs typeface="Calibri"/>
            </a:endParaRPr>
          </a:p>
        </p:txBody>
      </p:sp>
      <p:sp>
        <p:nvSpPr>
          <p:cNvPr id="24" name="TextBox 17">
            <a:extLst>
              <a:ext uri="{FF2B5EF4-FFF2-40B4-BE49-F238E27FC236}">
                <a16:creationId xmlns:a16="http://schemas.microsoft.com/office/drawing/2014/main" id="{EDC6120D-DA8E-15C5-6C30-CF24B76DCE2B}"/>
              </a:ext>
            </a:extLst>
          </p:cNvPr>
          <p:cNvSpPr txBox="1"/>
          <p:nvPr/>
        </p:nvSpPr>
        <p:spPr>
          <a:xfrm>
            <a:off x="9073453" y="3819789"/>
            <a:ext cx="9023691" cy="33663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800">
                <a:solidFill>
                  <a:srgbClr val="0D0E53"/>
                </a:solidFill>
                <a:latin typeface="Montserrat"/>
                <a:ea typeface="+mn-lt"/>
                <a:cs typeface="+mn-lt"/>
                <a:sym typeface="Montserrat"/>
              </a:rPr>
              <a:t>1 million Hindus in the UK</a:t>
            </a:r>
            <a:endParaRPr lang="en-US" sz="2800">
              <a:solidFill>
                <a:srgbClr val="0D0E53"/>
              </a:solidFill>
              <a:latin typeface="Montserrat"/>
              <a:ea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 sz="2800">
                <a:solidFill>
                  <a:srgbClr val="0D0E53"/>
                </a:solidFill>
                <a:latin typeface="Montserrat"/>
                <a:ea typeface="+mn-lt"/>
                <a:cs typeface="+mn-lt"/>
                <a:sym typeface="Montserrat"/>
              </a:rPr>
              <a:t>Hindus ranked 5th in religious hate crime (2023–24) </a:t>
            </a:r>
            <a:endParaRPr lang="en-US" sz="2800">
              <a:solidFill>
                <a:srgbClr val="0D0E53"/>
              </a:solidFill>
              <a:latin typeface="Montserrat"/>
              <a:ea typeface="+mn-lt"/>
              <a:cs typeface="+mn-lt"/>
            </a:endParaRPr>
          </a:p>
          <a:p>
            <a:pPr marL="342900" indent="-342900">
              <a:buFont typeface="Arial"/>
              <a:buChar char="•"/>
            </a:pPr>
            <a:r>
              <a:rPr lang="en-US" sz="2800">
                <a:solidFill>
                  <a:srgbClr val="0D0E53"/>
                </a:solidFill>
                <a:latin typeface="Montserrat"/>
                <a:ea typeface="+mn-lt"/>
                <a:cs typeface="+mn-lt"/>
                <a:sym typeface="Montserrat"/>
              </a:rPr>
              <a:t>After Muslims (3,678), Jews (3,282), Christians (603), and Sikhs (216) </a:t>
            </a:r>
            <a:endParaRPr lang="en-US" sz="2800">
              <a:solidFill>
                <a:srgbClr val="0D0E53"/>
              </a:solidFill>
              <a:latin typeface="Montserrat"/>
              <a:ea typeface="+mn-lt"/>
              <a:cs typeface="+mn-lt"/>
            </a:endParaRPr>
          </a:p>
          <a:p>
            <a:pPr marL="342900" indent="-342900">
              <a:buFont typeface="Arial"/>
              <a:buChar char="•"/>
            </a:pPr>
            <a:r>
              <a:rPr lang="en-US" sz="2800" dirty="0">
                <a:solidFill>
                  <a:srgbClr val="0D0E53"/>
                </a:solidFill>
                <a:latin typeface="Montserrat"/>
                <a:ea typeface="+mn-lt"/>
                <a:cs typeface="+mn-lt"/>
                <a:sym typeface="Montserrat"/>
              </a:rPr>
              <a:t>Low numbers: low hostility, or under-recognition? </a:t>
            </a:r>
            <a:endParaRPr lang="en-US" sz="2800" dirty="0">
              <a:solidFill>
                <a:srgbClr val="0D0E53"/>
              </a:solidFill>
              <a:latin typeface="Montserrat"/>
              <a:ea typeface="Calibri"/>
              <a:cs typeface="Calibri"/>
            </a:endParaRPr>
          </a:p>
          <a:p>
            <a:pPr>
              <a:lnSpc>
                <a:spcPts val="2775"/>
              </a:lnSpc>
            </a:pPr>
            <a:endParaRPr lang="en-US" sz="2800" dirty="0">
              <a:solidFill>
                <a:srgbClr val="0D0E53"/>
              </a:solidFill>
              <a:latin typeface="Montserrat"/>
              <a:ea typeface="Calibri"/>
              <a:cs typeface="Calibri"/>
            </a:endParaRPr>
          </a:p>
        </p:txBody>
      </p:sp>
      <p:sp>
        <p:nvSpPr>
          <p:cNvPr id="26" name="Freeform 6" descr="A black and grey background with a star&#10;&#10;AI-generated content may be incorrect.">
            <a:extLst>
              <a:ext uri="{FF2B5EF4-FFF2-40B4-BE49-F238E27FC236}">
                <a16:creationId xmlns:a16="http://schemas.microsoft.com/office/drawing/2014/main" id="{8707FAE6-8D6C-3A26-9E52-DA26F7AB0901}"/>
              </a:ext>
            </a:extLst>
          </p:cNvPr>
          <p:cNvSpPr/>
          <p:nvPr/>
        </p:nvSpPr>
        <p:spPr>
          <a:xfrm>
            <a:off x="-9514974" y="220579"/>
            <a:ext cx="7027859" cy="10287000"/>
          </a:xfrm>
          <a:custGeom>
            <a:avLst/>
            <a:gdLst/>
            <a:ahLst/>
            <a:cxnLst/>
            <a:rect l="l" t="t" r="r" b="b"/>
            <a:pathLst>
              <a:path w="7027859" h="10287000">
                <a:moveTo>
                  <a:pt x="0" y="0"/>
                </a:moveTo>
                <a:lnTo>
                  <a:pt x="7027859" y="0"/>
                </a:lnTo>
                <a:lnTo>
                  <a:pt x="702785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9999"/>
            </a:blip>
            <a:stretch>
              <a:fillRect l="-100045" t="-18348" b="-18317"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6F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FF57FFE-48EF-22E6-F36A-4595B0FBF9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D0E4875F-C769-A38E-72B1-36F072B8F43F}"/>
              </a:ext>
            </a:extLst>
          </p:cNvPr>
          <p:cNvSpPr/>
          <p:nvPr/>
        </p:nvSpPr>
        <p:spPr>
          <a:xfrm>
            <a:off x="4462834" y="1351131"/>
            <a:ext cx="12796466" cy="38100"/>
          </a:xfrm>
          <a:custGeom>
            <a:avLst/>
            <a:gdLst/>
            <a:ahLst/>
            <a:cxnLst/>
            <a:rect l="l" t="t" r="r" b="b"/>
            <a:pathLst>
              <a:path w="12796466" h="38100">
                <a:moveTo>
                  <a:pt x="0" y="0"/>
                </a:moveTo>
                <a:lnTo>
                  <a:pt x="12796466" y="0"/>
                </a:lnTo>
                <a:lnTo>
                  <a:pt x="12796466" y="38100"/>
                </a:lnTo>
                <a:lnTo>
                  <a:pt x="0" y="381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D155B55F-967C-6985-6EC0-390B5A9CE8E9}"/>
              </a:ext>
            </a:extLst>
          </p:cNvPr>
          <p:cNvSpPr/>
          <p:nvPr/>
        </p:nvSpPr>
        <p:spPr>
          <a:xfrm>
            <a:off x="467820" y="751018"/>
            <a:ext cx="3790950" cy="1238250"/>
          </a:xfrm>
          <a:custGeom>
            <a:avLst/>
            <a:gdLst/>
            <a:ahLst/>
            <a:cxnLst/>
            <a:rect l="l" t="t" r="r" b="b"/>
            <a:pathLst>
              <a:path w="3790950" h="1238250">
                <a:moveTo>
                  <a:pt x="0" y="0"/>
                </a:moveTo>
                <a:lnTo>
                  <a:pt x="3790950" y="0"/>
                </a:lnTo>
                <a:lnTo>
                  <a:pt x="3790950" y="1238250"/>
                </a:lnTo>
                <a:lnTo>
                  <a:pt x="0" y="12382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FF47A707-6B2B-2F8E-7585-58FC33D2FB24}"/>
              </a:ext>
            </a:extLst>
          </p:cNvPr>
          <p:cNvSpPr/>
          <p:nvPr/>
        </p:nvSpPr>
        <p:spPr>
          <a:xfrm>
            <a:off x="967416" y="3141983"/>
            <a:ext cx="638175" cy="638175"/>
          </a:xfrm>
          <a:custGeom>
            <a:avLst/>
            <a:gdLst/>
            <a:ahLst/>
            <a:cxnLst/>
            <a:rect l="l" t="t" r="r" b="b"/>
            <a:pathLst>
              <a:path w="638175" h="638175">
                <a:moveTo>
                  <a:pt x="0" y="0"/>
                </a:moveTo>
                <a:lnTo>
                  <a:pt x="638175" y="0"/>
                </a:lnTo>
                <a:lnTo>
                  <a:pt x="638175" y="638175"/>
                </a:lnTo>
                <a:lnTo>
                  <a:pt x="0" y="6381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D7C83FF5-A682-2827-AD73-7ABA7A66B2D7}"/>
              </a:ext>
            </a:extLst>
          </p:cNvPr>
          <p:cNvGrpSpPr>
            <a:grpSpLocks noChangeAspect="1"/>
          </p:cNvGrpSpPr>
          <p:nvPr/>
        </p:nvGrpSpPr>
        <p:grpSpPr>
          <a:xfrm>
            <a:off x="4462834" y="1351131"/>
            <a:ext cx="12796466" cy="38100"/>
            <a:chOff x="0" y="0"/>
            <a:chExt cx="12796469" cy="3810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8786A8CF-5857-733B-6EF8-E26EA044EC55}"/>
                </a:ext>
              </a:extLst>
            </p:cNvPr>
            <p:cNvSpPr/>
            <p:nvPr/>
          </p:nvSpPr>
          <p:spPr>
            <a:xfrm>
              <a:off x="0" y="0"/>
              <a:ext cx="12796520" cy="38100"/>
            </a:xfrm>
            <a:custGeom>
              <a:avLst/>
              <a:gdLst/>
              <a:ahLst/>
              <a:cxnLst/>
              <a:rect l="l" t="t" r="r" b="b"/>
              <a:pathLst>
                <a:path w="12796520" h="38100">
                  <a:moveTo>
                    <a:pt x="0" y="38100"/>
                  </a:moveTo>
                  <a:lnTo>
                    <a:pt x="12796520" y="38100"/>
                  </a:lnTo>
                  <a:lnTo>
                    <a:pt x="127965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0" name="Group 10">
            <a:extLst>
              <a:ext uri="{FF2B5EF4-FFF2-40B4-BE49-F238E27FC236}">
                <a16:creationId xmlns:a16="http://schemas.microsoft.com/office/drawing/2014/main" id="{3B3D1C80-2C66-F1FE-2F44-CC46FFDCAECE}"/>
              </a:ext>
            </a:extLst>
          </p:cNvPr>
          <p:cNvGrpSpPr>
            <a:grpSpLocks noChangeAspect="1"/>
          </p:cNvGrpSpPr>
          <p:nvPr/>
        </p:nvGrpSpPr>
        <p:grpSpPr>
          <a:xfrm>
            <a:off x="9148762" y="4115671"/>
            <a:ext cx="28575" cy="3781387"/>
            <a:chOff x="0" y="0"/>
            <a:chExt cx="28575" cy="3781387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807F20AF-ADAE-D63A-08BE-EC992A1F3A1E}"/>
                </a:ext>
              </a:extLst>
            </p:cNvPr>
            <p:cNvSpPr/>
            <p:nvPr/>
          </p:nvSpPr>
          <p:spPr>
            <a:xfrm>
              <a:off x="0" y="0"/>
              <a:ext cx="28575" cy="3781425"/>
            </a:xfrm>
            <a:custGeom>
              <a:avLst/>
              <a:gdLst/>
              <a:ahLst/>
              <a:cxnLst/>
              <a:rect l="l" t="t" r="r" b="b"/>
              <a:pathLst>
                <a:path w="28575" h="3781425">
                  <a:moveTo>
                    <a:pt x="0" y="3781425"/>
                  </a:moveTo>
                  <a:lnTo>
                    <a:pt x="28575" y="3781425"/>
                  </a:lnTo>
                  <a:lnTo>
                    <a:pt x="2857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2" name="TextBox 12">
            <a:extLst>
              <a:ext uri="{FF2B5EF4-FFF2-40B4-BE49-F238E27FC236}">
                <a16:creationId xmlns:a16="http://schemas.microsoft.com/office/drawing/2014/main" id="{2A163409-97AD-8EAE-105D-BD6D38BBC426}"/>
              </a:ext>
            </a:extLst>
          </p:cNvPr>
          <p:cNvSpPr txBox="1"/>
          <p:nvPr/>
        </p:nvSpPr>
        <p:spPr>
          <a:xfrm>
            <a:off x="966191" y="1064877"/>
            <a:ext cx="16462447" cy="15396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4559"/>
              </a:lnSpc>
            </a:pPr>
            <a:r>
              <a:rPr lang="en-US" sz="4000" b="1" spc="1029">
                <a:solidFill>
                  <a:srgbClr val="0D0E53"/>
                </a:solidFill>
                <a:latin typeface="Bebas Neue Bold"/>
                <a:ea typeface="Calibri"/>
                <a:cs typeface="Calibri"/>
              </a:rPr>
              <a:t>Key Findings</a:t>
            </a:r>
            <a:endParaRPr lang="en-US" sz="4000" b="1" spc="1029" dirty="0">
              <a:solidFill>
                <a:srgbClr val="0D0E53"/>
              </a:solidFill>
              <a:latin typeface="Bebas Neue Bold"/>
              <a:ea typeface="Calibri"/>
              <a:cs typeface="Calibri"/>
            </a:endParaRP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0F72799A-38FF-F9F2-639C-A70E3F221AAF}"/>
              </a:ext>
            </a:extLst>
          </p:cNvPr>
          <p:cNvSpPr txBox="1"/>
          <p:nvPr/>
        </p:nvSpPr>
        <p:spPr>
          <a:xfrm>
            <a:off x="1968889" y="3149915"/>
            <a:ext cx="12714049" cy="10888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600" spc="150">
                <a:solidFill>
                  <a:srgbClr val="0D0E53"/>
                </a:solidFill>
                <a:latin typeface="Radley"/>
                <a:ea typeface="+mn-lt"/>
                <a:cs typeface="+mn-lt"/>
              </a:rPr>
              <a:t>Lack of definition &amp; institutional mechanism</a:t>
            </a:r>
            <a:endParaRPr lang="en-US" sz="1600"/>
          </a:p>
          <a:p>
            <a:pPr>
              <a:lnSpc>
                <a:spcPts val="4200"/>
              </a:lnSpc>
            </a:pPr>
            <a:endParaRPr lang="en-US" sz="3600" spc="150" dirty="0">
              <a:solidFill>
                <a:srgbClr val="0D0E53"/>
              </a:solidFill>
              <a:latin typeface="Radley"/>
              <a:ea typeface="Radley"/>
              <a:cs typeface="Radley"/>
            </a:endParaRP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7C5B28F4-BF68-1E2B-A92B-4688D2B80877}"/>
              </a:ext>
            </a:extLst>
          </p:cNvPr>
          <p:cNvSpPr txBox="1"/>
          <p:nvPr/>
        </p:nvSpPr>
        <p:spPr>
          <a:xfrm>
            <a:off x="1163869" y="4115723"/>
            <a:ext cx="17319373" cy="1467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0D0E53"/>
                </a:solidFill>
                <a:latin typeface="Montserrat"/>
                <a:ea typeface="+mn-lt"/>
                <a:cs typeface="+mn-lt"/>
                <a:sym typeface="Montserrat"/>
              </a:rPr>
              <a:t>Clear definitions are essential to identify, monitor, and address hate</a:t>
            </a:r>
            <a:endParaRPr lang="en-US" sz="2400" dirty="0">
              <a:solidFill>
                <a:srgbClr val="0D0E53"/>
              </a:solidFill>
              <a:latin typeface="Montserrat"/>
              <a:ea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0D0E53"/>
                </a:solidFill>
                <a:latin typeface="Montserrat"/>
                <a:ea typeface="+mn-lt"/>
                <a:cs typeface="+mn-lt"/>
                <a:sym typeface="Montserrat"/>
              </a:rPr>
              <a:t>The UK </a:t>
            </a:r>
            <a:r>
              <a:rPr lang="en-US" sz="2400" dirty="0" err="1">
                <a:solidFill>
                  <a:srgbClr val="0D0E53"/>
                </a:solidFill>
                <a:latin typeface="Montserrat"/>
                <a:ea typeface="+mn-lt"/>
                <a:cs typeface="+mn-lt"/>
                <a:sym typeface="Montserrat"/>
              </a:rPr>
              <a:t>recognises</a:t>
            </a:r>
            <a:r>
              <a:rPr lang="en-US" sz="2400" dirty="0">
                <a:solidFill>
                  <a:srgbClr val="0D0E53"/>
                </a:solidFill>
                <a:latin typeface="Montserrat"/>
                <a:ea typeface="+mn-lt"/>
                <a:cs typeface="+mn-lt"/>
                <a:sym typeface="Montserrat"/>
              </a:rPr>
              <a:t> and records antisemitic and anti-Muslim hate (CST, Tell MAMA)</a:t>
            </a:r>
            <a:endParaRPr lang="en-US" sz="2400" dirty="0">
              <a:solidFill>
                <a:srgbClr val="0D0E53"/>
              </a:solidFill>
              <a:latin typeface="Montserrat"/>
              <a:ea typeface="+mn-lt"/>
              <a:cs typeface="+mn-lt"/>
            </a:endParaRPr>
          </a:p>
          <a:p>
            <a:pPr marL="342900" indent="-342900">
              <a:buFont typeface="Arial"/>
              <a:buChar char="•"/>
            </a:pPr>
            <a:r>
              <a:rPr lang="en-US" sz="2400">
                <a:solidFill>
                  <a:srgbClr val="0D0E53"/>
                </a:solidFill>
                <a:latin typeface="Montserrat"/>
                <a:ea typeface="+mn-lt"/>
                <a:cs typeface="+mn-lt"/>
                <a:sym typeface="Montserrat"/>
              </a:rPr>
              <a:t>No equivalent definition or reporting mechanism for anti-Hindu hate</a:t>
            </a:r>
            <a:endParaRPr lang="en-US" sz="2400">
              <a:solidFill>
                <a:srgbClr val="0D0E53"/>
              </a:solidFill>
              <a:latin typeface="Montserrat"/>
              <a:ea typeface="+mn-lt"/>
              <a:cs typeface="+mn-lt"/>
            </a:endParaRPr>
          </a:p>
          <a:p>
            <a:pPr>
              <a:lnSpc>
                <a:spcPts val="2775"/>
              </a:lnSpc>
            </a:pPr>
            <a:endParaRPr lang="en-US" sz="2400" dirty="0">
              <a:solidFill>
                <a:srgbClr val="0D0E53"/>
              </a:solidFill>
              <a:latin typeface="Montserrat"/>
              <a:ea typeface="+mn-lt"/>
              <a:cs typeface="+mn-lt"/>
            </a:endParaRPr>
          </a:p>
        </p:txBody>
      </p:sp>
      <p:sp>
        <p:nvSpPr>
          <p:cNvPr id="2" name="Freeform 7" descr="A yellow and blue star&#10;&#10;AI-generated content may be incorrect.">
            <a:extLst>
              <a:ext uri="{FF2B5EF4-FFF2-40B4-BE49-F238E27FC236}">
                <a16:creationId xmlns:a16="http://schemas.microsoft.com/office/drawing/2014/main" id="{1F63832B-9C47-A608-DDD7-4D5D82215FB6}"/>
              </a:ext>
            </a:extLst>
          </p:cNvPr>
          <p:cNvSpPr/>
          <p:nvPr/>
        </p:nvSpPr>
        <p:spPr>
          <a:xfrm>
            <a:off x="976346" y="5615505"/>
            <a:ext cx="638175" cy="638175"/>
          </a:xfrm>
          <a:custGeom>
            <a:avLst/>
            <a:gdLst/>
            <a:ahLst/>
            <a:cxnLst/>
            <a:rect l="l" t="t" r="r" b="b"/>
            <a:pathLst>
              <a:path w="638175" h="638175">
                <a:moveTo>
                  <a:pt x="0" y="0"/>
                </a:moveTo>
                <a:lnTo>
                  <a:pt x="638175" y="0"/>
                </a:lnTo>
                <a:lnTo>
                  <a:pt x="638175" y="638175"/>
                </a:lnTo>
                <a:lnTo>
                  <a:pt x="0" y="6381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14">
            <a:extLst>
              <a:ext uri="{FF2B5EF4-FFF2-40B4-BE49-F238E27FC236}">
                <a16:creationId xmlns:a16="http://schemas.microsoft.com/office/drawing/2014/main" id="{CBA149F9-AEA8-5D12-8142-569CFFFBEA61}"/>
              </a:ext>
            </a:extLst>
          </p:cNvPr>
          <p:cNvSpPr txBox="1"/>
          <p:nvPr/>
        </p:nvSpPr>
        <p:spPr>
          <a:xfrm>
            <a:off x="1977819" y="5623438"/>
            <a:ext cx="12714049" cy="10888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600" spc="150">
                <a:solidFill>
                  <a:srgbClr val="0D0E53"/>
                </a:solidFill>
                <a:latin typeface="Radley"/>
                <a:ea typeface="+mn-lt"/>
                <a:cs typeface="+mn-lt"/>
              </a:rPr>
              <a:t>Policy implications </a:t>
            </a:r>
            <a:endParaRPr lang="en-US" sz="3600" spc="150">
              <a:solidFill>
                <a:srgbClr val="0D0E53"/>
              </a:solidFill>
              <a:latin typeface="Radley"/>
            </a:endParaRPr>
          </a:p>
          <a:p>
            <a:pPr>
              <a:lnSpc>
                <a:spcPts val="4200"/>
              </a:lnSpc>
            </a:pPr>
            <a:endParaRPr lang="en-US" sz="3600" spc="150" dirty="0">
              <a:solidFill>
                <a:srgbClr val="0D0E53"/>
              </a:solidFill>
              <a:latin typeface="Radley"/>
              <a:ea typeface="Radley"/>
              <a:cs typeface="Radley"/>
            </a:endParaRPr>
          </a:p>
        </p:txBody>
      </p:sp>
      <p:sp>
        <p:nvSpPr>
          <p:cNvPr id="13" name="TextBox 16">
            <a:extLst>
              <a:ext uri="{FF2B5EF4-FFF2-40B4-BE49-F238E27FC236}">
                <a16:creationId xmlns:a16="http://schemas.microsoft.com/office/drawing/2014/main" id="{D1A7503B-3642-68E4-F19E-9A2EDED7515C}"/>
              </a:ext>
            </a:extLst>
          </p:cNvPr>
          <p:cNvSpPr txBox="1"/>
          <p:nvPr/>
        </p:nvSpPr>
        <p:spPr>
          <a:xfrm>
            <a:off x="1172799" y="6589245"/>
            <a:ext cx="17319373" cy="1467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>
                <a:solidFill>
                  <a:srgbClr val="0D0E53"/>
                </a:solidFill>
                <a:latin typeface="Montserrat"/>
                <a:ea typeface="+mn-lt"/>
                <a:cs typeface="+mn-lt"/>
                <a:sym typeface="Montserrat"/>
              </a:rPr>
              <a:t>No clear policy guidance</a:t>
            </a:r>
            <a:endParaRPr lang="en-US" sz="2400" dirty="0">
              <a:solidFill>
                <a:srgbClr val="0D0E53"/>
              </a:solidFill>
              <a:latin typeface="Montserrat"/>
              <a:ea typeface="+mn-lt"/>
              <a:cs typeface="+mn-lt"/>
            </a:endParaRPr>
          </a:p>
          <a:p>
            <a:pPr marL="342900" indent="-342900">
              <a:buFont typeface="Arial"/>
              <a:buChar char="•"/>
            </a:pPr>
            <a:r>
              <a:rPr lang="en-US" sz="2400">
                <a:solidFill>
                  <a:srgbClr val="0D0E53"/>
                </a:solidFill>
                <a:latin typeface="Montserrat"/>
                <a:ea typeface="+mn-lt"/>
                <a:cs typeface="+mn-lt"/>
                <a:sym typeface="Montserrat"/>
              </a:rPr>
              <a:t>No dedicated police reporting protocols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0D0E53"/>
                </a:solidFill>
                <a:latin typeface="Montserrat"/>
                <a:ea typeface="+mn-lt"/>
                <a:cs typeface="+mn-lt"/>
                <a:sym typeface="Montserrat"/>
              </a:rPr>
              <a:t>No </a:t>
            </a:r>
            <a:r>
              <a:rPr lang="en-US" sz="2400" dirty="0" err="1">
                <a:solidFill>
                  <a:srgbClr val="0D0E53"/>
                </a:solidFill>
                <a:latin typeface="Montserrat"/>
                <a:ea typeface="+mn-lt"/>
                <a:cs typeface="+mn-lt"/>
                <a:sym typeface="Montserrat"/>
              </a:rPr>
              <a:t>recognised</a:t>
            </a:r>
            <a:r>
              <a:rPr lang="en-US" sz="2400" dirty="0">
                <a:solidFill>
                  <a:srgbClr val="0D0E53"/>
                </a:solidFill>
                <a:latin typeface="Montserrat"/>
                <a:ea typeface="+mn-lt"/>
                <a:cs typeface="+mn-lt"/>
                <a:sym typeface="Montserrat"/>
              </a:rPr>
              <a:t> national monitoring body</a:t>
            </a:r>
          </a:p>
          <a:p>
            <a:pPr>
              <a:lnSpc>
                <a:spcPts val="2775"/>
              </a:lnSpc>
            </a:pPr>
            <a:endParaRPr lang="en-US" sz="2400" dirty="0">
              <a:solidFill>
                <a:srgbClr val="0D0E53"/>
              </a:solidFill>
              <a:latin typeface="Montserrat"/>
              <a:ea typeface="+mn-lt"/>
              <a:cs typeface="+mn-lt"/>
            </a:endParaRPr>
          </a:p>
        </p:txBody>
      </p:sp>
      <p:sp>
        <p:nvSpPr>
          <p:cNvPr id="18" name="Freeform 7" descr="A yellow and blue star&#10;&#10;AI-generated content may be incorrect.">
            <a:extLst>
              <a:ext uri="{FF2B5EF4-FFF2-40B4-BE49-F238E27FC236}">
                <a16:creationId xmlns:a16="http://schemas.microsoft.com/office/drawing/2014/main" id="{06190744-5898-54CC-9965-157789110E41}"/>
              </a:ext>
            </a:extLst>
          </p:cNvPr>
          <p:cNvSpPr/>
          <p:nvPr/>
        </p:nvSpPr>
        <p:spPr>
          <a:xfrm>
            <a:off x="940627" y="8008662"/>
            <a:ext cx="638175" cy="638175"/>
          </a:xfrm>
          <a:custGeom>
            <a:avLst/>
            <a:gdLst/>
            <a:ahLst/>
            <a:cxnLst/>
            <a:rect l="l" t="t" r="r" b="b"/>
            <a:pathLst>
              <a:path w="638175" h="638175">
                <a:moveTo>
                  <a:pt x="0" y="0"/>
                </a:moveTo>
                <a:lnTo>
                  <a:pt x="638175" y="0"/>
                </a:lnTo>
                <a:lnTo>
                  <a:pt x="638175" y="638175"/>
                </a:lnTo>
                <a:lnTo>
                  <a:pt x="0" y="6381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9" name="TextBox 14">
            <a:extLst>
              <a:ext uri="{FF2B5EF4-FFF2-40B4-BE49-F238E27FC236}">
                <a16:creationId xmlns:a16="http://schemas.microsoft.com/office/drawing/2014/main" id="{37D58B3D-0647-927D-13E1-359A9330B026}"/>
              </a:ext>
            </a:extLst>
          </p:cNvPr>
          <p:cNvSpPr txBox="1"/>
          <p:nvPr/>
        </p:nvSpPr>
        <p:spPr>
          <a:xfrm>
            <a:off x="1942100" y="8016593"/>
            <a:ext cx="12714049" cy="10888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600" spc="150">
                <a:solidFill>
                  <a:srgbClr val="0D0E53"/>
                </a:solidFill>
                <a:latin typeface="Radley"/>
                <a:ea typeface="+mn-lt"/>
                <a:cs typeface="+mn-lt"/>
              </a:rPr>
              <a:t>Results </a:t>
            </a:r>
            <a:endParaRPr lang="en-US" sz="3600" spc="150" dirty="0">
              <a:solidFill>
                <a:srgbClr val="0D0E53"/>
              </a:solidFill>
              <a:latin typeface="Radley"/>
              <a:ea typeface="Calibri"/>
              <a:cs typeface="Calibri"/>
            </a:endParaRPr>
          </a:p>
          <a:p>
            <a:pPr>
              <a:lnSpc>
                <a:spcPts val="4200"/>
              </a:lnSpc>
            </a:pPr>
            <a:endParaRPr lang="en-US" sz="3600" spc="150" dirty="0">
              <a:solidFill>
                <a:srgbClr val="0D0E53"/>
              </a:solidFill>
              <a:latin typeface="Radley"/>
              <a:ea typeface="Radley"/>
              <a:cs typeface="Radley"/>
            </a:endParaRPr>
          </a:p>
        </p:txBody>
      </p:sp>
      <p:sp>
        <p:nvSpPr>
          <p:cNvPr id="20" name="TextBox 16">
            <a:extLst>
              <a:ext uri="{FF2B5EF4-FFF2-40B4-BE49-F238E27FC236}">
                <a16:creationId xmlns:a16="http://schemas.microsoft.com/office/drawing/2014/main" id="{9F6BB4E4-32C3-2ECF-4154-01AFE96787CC}"/>
              </a:ext>
            </a:extLst>
          </p:cNvPr>
          <p:cNvSpPr txBox="1"/>
          <p:nvPr/>
        </p:nvSpPr>
        <p:spPr>
          <a:xfrm>
            <a:off x="1137080" y="8982402"/>
            <a:ext cx="17319373" cy="1467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>
                <a:solidFill>
                  <a:srgbClr val="0D0E53"/>
                </a:solidFill>
                <a:latin typeface="Montserrat"/>
                <a:ea typeface="+mn-lt"/>
                <a:cs typeface="+mn-lt"/>
                <a:sym typeface="Montserrat"/>
              </a:rPr>
              <a:t>Hate incidents treated as isolated acts of violence</a:t>
            </a:r>
            <a:endParaRPr lang="en-US" sz="2400" dirty="0">
              <a:solidFill>
                <a:srgbClr val="0D0E53"/>
              </a:solidFill>
              <a:latin typeface="Montserrat"/>
              <a:ea typeface="+mn-lt"/>
              <a:cs typeface="+mn-lt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0D0E53"/>
                </a:solidFill>
                <a:latin typeface="Montserrat"/>
                <a:ea typeface="+mn-lt"/>
                <a:cs typeface="+mn-lt"/>
                <a:sym typeface="Montserrat"/>
              </a:rPr>
              <a:t>Experiences remain within communities, not in wider public discourse </a:t>
            </a:r>
            <a:endParaRPr lang="en-US" sz="2400" dirty="0">
              <a:solidFill>
                <a:srgbClr val="0D0E53"/>
              </a:solidFill>
              <a:latin typeface="Montserrat"/>
              <a:ea typeface="+mn-lt"/>
              <a:cs typeface="+mn-lt"/>
            </a:endParaRP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rgbClr val="0D0E53"/>
              </a:solidFill>
              <a:latin typeface="Montserrat"/>
              <a:ea typeface="+mn-lt"/>
              <a:cs typeface="+mn-lt"/>
            </a:endParaRPr>
          </a:p>
          <a:p>
            <a:pPr>
              <a:lnSpc>
                <a:spcPts val="2775"/>
              </a:lnSpc>
            </a:pPr>
            <a:endParaRPr lang="en-US" sz="2400" dirty="0">
              <a:solidFill>
                <a:srgbClr val="0D0E53"/>
              </a:solidFill>
              <a:latin typeface="Montserrat"/>
              <a:ea typeface="+mn-lt"/>
              <a:cs typeface="+mn-lt"/>
            </a:endParaRPr>
          </a:p>
        </p:txBody>
      </p:sp>
      <p:grpSp>
        <p:nvGrpSpPr>
          <p:cNvPr id="26" name="Group 7">
            <a:extLst>
              <a:ext uri="{FF2B5EF4-FFF2-40B4-BE49-F238E27FC236}">
                <a16:creationId xmlns:a16="http://schemas.microsoft.com/office/drawing/2014/main" id="{7351A50E-588B-A77D-05F9-50A968118240}"/>
              </a:ext>
            </a:extLst>
          </p:cNvPr>
          <p:cNvGrpSpPr>
            <a:grpSpLocks noChangeAspect="1"/>
          </p:cNvGrpSpPr>
          <p:nvPr/>
        </p:nvGrpSpPr>
        <p:grpSpPr>
          <a:xfrm>
            <a:off x="9154715" y="5620126"/>
            <a:ext cx="7839671" cy="2232944"/>
            <a:chOff x="0" y="0"/>
            <a:chExt cx="7848600" cy="1938274"/>
          </a:xfrm>
        </p:grpSpPr>
        <p:sp>
          <p:nvSpPr>
            <p:cNvPr id="25" name="Freeform 8">
              <a:extLst>
                <a:ext uri="{FF2B5EF4-FFF2-40B4-BE49-F238E27FC236}">
                  <a16:creationId xmlns:a16="http://schemas.microsoft.com/office/drawing/2014/main" id="{1C77BEE2-02CD-177C-FE11-F725A8C00282}"/>
                </a:ext>
              </a:extLst>
            </p:cNvPr>
            <p:cNvSpPr/>
            <p:nvPr/>
          </p:nvSpPr>
          <p:spPr>
            <a:xfrm>
              <a:off x="0" y="0"/>
              <a:ext cx="7848600" cy="1938274"/>
            </a:xfrm>
            <a:custGeom>
              <a:avLst/>
              <a:gdLst/>
              <a:ahLst/>
              <a:cxnLst/>
              <a:rect l="l" t="t" r="r" b="b"/>
              <a:pathLst>
                <a:path w="7848600" h="1938274">
                  <a:moveTo>
                    <a:pt x="0" y="0"/>
                  </a:moveTo>
                  <a:lnTo>
                    <a:pt x="0" y="1938274"/>
                  </a:lnTo>
                  <a:lnTo>
                    <a:pt x="7848600" y="1938274"/>
                  </a:lnTo>
                  <a:lnTo>
                    <a:pt x="7848600" y="0"/>
                  </a:lnTo>
                  <a:close/>
                </a:path>
              </a:pathLst>
            </a:custGeom>
            <a:solidFill>
              <a:srgbClr val="FDEC96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8" name="TextBox 17">
            <a:extLst>
              <a:ext uri="{FF2B5EF4-FFF2-40B4-BE49-F238E27FC236}">
                <a16:creationId xmlns:a16="http://schemas.microsoft.com/office/drawing/2014/main" id="{E279DF7E-CB61-A597-86F4-BBF7772A6DD9}"/>
              </a:ext>
            </a:extLst>
          </p:cNvPr>
          <p:cNvSpPr txBox="1"/>
          <p:nvPr/>
        </p:nvSpPr>
        <p:spPr>
          <a:xfrm>
            <a:off x="9683138" y="6019415"/>
            <a:ext cx="6782329" cy="14400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75"/>
              </a:lnSpc>
            </a:pPr>
            <a:r>
              <a:rPr lang="en-US" sz="3000" b="1">
                <a:solidFill>
                  <a:srgbClr val="0D0E53"/>
                </a:solidFill>
                <a:latin typeface="Montserrat"/>
                <a:ea typeface="Calibri"/>
                <a:cs typeface="Calibri"/>
              </a:rPr>
              <a:t>Vicious Cycle </a:t>
            </a:r>
            <a:endParaRPr lang="en-US" sz="3000" b="1" dirty="0">
              <a:solidFill>
                <a:srgbClr val="0D0E53"/>
              </a:solidFill>
              <a:latin typeface="Montserrat"/>
              <a:ea typeface="Calibri"/>
              <a:cs typeface="Calibri"/>
            </a:endParaRPr>
          </a:p>
          <a:p>
            <a:pPr algn="ctr">
              <a:lnSpc>
                <a:spcPts val="2775"/>
              </a:lnSpc>
            </a:pPr>
            <a:endParaRPr lang="en-US" sz="3000" b="1" dirty="0">
              <a:solidFill>
                <a:srgbClr val="0D0E53"/>
              </a:solidFill>
              <a:latin typeface="Montserrat"/>
              <a:ea typeface="Calibri"/>
              <a:cs typeface="Calibri"/>
            </a:endParaRPr>
          </a:p>
          <a:p>
            <a:pPr>
              <a:lnSpc>
                <a:spcPts val="2775"/>
              </a:lnSpc>
            </a:pPr>
            <a:r>
              <a:rPr lang="en-US" sz="2800">
                <a:solidFill>
                  <a:srgbClr val="0D0E53"/>
                </a:solidFill>
                <a:latin typeface="Montserrat"/>
                <a:ea typeface="Calibri"/>
                <a:cs typeface="Calibri"/>
              </a:rPr>
              <a:t>Low data → No recognition </a:t>
            </a:r>
          </a:p>
          <a:p>
            <a:pPr>
              <a:lnSpc>
                <a:spcPts val="2775"/>
              </a:lnSpc>
            </a:pPr>
            <a:r>
              <a:rPr lang="en-US" sz="2800">
                <a:solidFill>
                  <a:srgbClr val="0D0E53"/>
                </a:solidFill>
                <a:latin typeface="Montserrat"/>
                <a:ea typeface="Calibri"/>
                <a:cs typeface="Calibri"/>
              </a:rPr>
              <a:t>→ No policy mechanism → Low data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540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0E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28700" y="2870702"/>
            <a:ext cx="16232124" cy="5253504"/>
            <a:chOff x="0" y="0"/>
            <a:chExt cx="16232124" cy="443197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230600" cy="4431919"/>
            </a:xfrm>
            <a:custGeom>
              <a:avLst/>
              <a:gdLst/>
              <a:ahLst/>
              <a:cxnLst/>
              <a:rect l="l" t="t" r="r" b="b"/>
              <a:pathLst>
                <a:path w="16230600" h="4431919">
                  <a:moveTo>
                    <a:pt x="0" y="0"/>
                  </a:moveTo>
                  <a:lnTo>
                    <a:pt x="0" y="4431919"/>
                  </a:lnTo>
                  <a:lnTo>
                    <a:pt x="16230600" y="4431919"/>
                  </a:lnTo>
                  <a:lnTo>
                    <a:pt x="16230600" y="0"/>
                  </a:lnTo>
                  <a:close/>
                </a:path>
              </a:pathLst>
            </a:custGeom>
            <a:solidFill>
              <a:srgbClr val="F0F6F6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4" name="Freeform 4"/>
          <p:cNvSpPr/>
          <p:nvPr/>
        </p:nvSpPr>
        <p:spPr>
          <a:xfrm>
            <a:off x="6729012" y="654044"/>
            <a:ext cx="4829175" cy="1571625"/>
          </a:xfrm>
          <a:custGeom>
            <a:avLst/>
            <a:gdLst/>
            <a:ahLst/>
            <a:cxnLst/>
            <a:rect l="l" t="t" r="r" b="b"/>
            <a:pathLst>
              <a:path w="4829175" h="1571625">
                <a:moveTo>
                  <a:pt x="0" y="0"/>
                </a:moveTo>
                <a:lnTo>
                  <a:pt x="4829175" y="0"/>
                </a:lnTo>
                <a:lnTo>
                  <a:pt x="4829175" y="1571625"/>
                </a:lnTo>
                <a:lnTo>
                  <a:pt x="0" y="15716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/>
          <p:nvPr/>
        </p:nvSpPr>
        <p:spPr>
          <a:xfrm>
            <a:off x="1801025" y="4168397"/>
            <a:ext cx="14624332" cy="10331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99"/>
              </a:lnSpc>
            </a:pPr>
            <a:r>
              <a:rPr lang="en-US" sz="9600" b="1" spc="1039">
                <a:solidFill>
                  <a:srgbClr val="0D0E53"/>
                </a:solidFill>
                <a:latin typeface="Bebas Neue Bold"/>
                <a:ea typeface="+mn-lt"/>
                <a:cs typeface="+mn-lt"/>
                <a:sym typeface="Bebas Neue Bold"/>
              </a:rPr>
              <a:t>Anti-Hindu Hate Monitor </a:t>
            </a:r>
            <a:endParaRPr lang="en-US" sz="9600" b="1" spc="1039">
              <a:solidFill>
                <a:srgbClr val="0D0E53"/>
              </a:solidFill>
              <a:latin typeface="Bebas Neue Bold"/>
            </a:endParaRPr>
          </a:p>
          <a:p>
            <a:pPr algn="ctr">
              <a:lnSpc>
                <a:spcPts val="3075"/>
              </a:lnSpc>
            </a:pPr>
            <a:endParaRPr lang="en-US" sz="2150" dirty="0" err="1">
              <a:solidFill>
                <a:srgbClr val="0D0E53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5408943" y="5013246"/>
            <a:ext cx="74657" cy="6032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99"/>
              </a:lnSpc>
            </a:pPr>
            <a:r>
              <a:rPr lang="en-US" sz="2199">
                <a:solidFill>
                  <a:srgbClr val="0D0E53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488469" y="5623442"/>
            <a:ext cx="13931412" cy="18435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200" b="1">
                <a:solidFill>
                  <a:srgbClr val="0D0E53"/>
                </a:solidFill>
                <a:latin typeface="Montserrat"/>
              </a:rPr>
              <a:t>Filling the reporting gap</a:t>
            </a:r>
            <a:endParaRPr lang="en-US" sz="3200" b="1" dirty="0">
              <a:solidFill>
                <a:srgbClr val="0D0E53"/>
              </a:solidFill>
              <a:latin typeface="Montserrat"/>
            </a:endParaRPr>
          </a:p>
          <a:p>
            <a:pPr marL="457200" indent="-457200">
              <a:buFont typeface="Arial"/>
              <a:buChar char="•"/>
            </a:pPr>
            <a:r>
              <a:rPr lang="en-US" sz="3200">
                <a:solidFill>
                  <a:srgbClr val="0D0E53"/>
                </a:solidFill>
                <a:latin typeface="Montserrat"/>
              </a:rPr>
              <a:t>A national portal to document anti-Hindu hate incidents</a:t>
            </a:r>
            <a:endParaRPr lang="en-US" sz="3200">
              <a:ea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 sz="3200" dirty="0">
                <a:solidFill>
                  <a:srgbClr val="0D0E53"/>
                </a:solidFill>
                <a:latin typeface="Montserrat"/>
              </a:rPr>
              <a:t>Open to those identifying with Hindu, Jain and Dharmic traditions</a:t>
            </a:r>
          </a:p>
          <a:p>
            <a:pPr algn="ctr">
              <a:lnSpc>
                <a:spcPts val="3075"/>
              </a:lnSpc>
            </a:pPr>
            <a:endParaRPr lang="en-US" sz="2150" dirty="0">
              <a:solidFill>
                <a:srgbClr val="0D0E53"/>
              </a:solidFill>
              <a:latin typeface="Montserra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6F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23E2BD-6FB8-372E-48E5-FF215F42B5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A8A6ACC7-BFFB-6391-501C-E021D0FDD864}"/>
              </a:ext>
            </a:extLst>
          </p:cNvPr>
          <p:cNvSpPr/>
          <p:nvPr/>
        </p:nvSpPr>
        <p:spPr>
          <a:xfrm>
            <a:off x="4462834" y="1351131"/>
            <a:ext cx="12796466" cy="38100"/>
          </a:xfrm>
          <a:custGeom>
            <a:avLst/>
            <a:gdLst/>
            <a:ahLst/>
            <a:cxnLst/>
            <a:rect l="l" t="t" r="r" b="b"/>
            <a:pathLst>
              <a:path w="12796466" h="38100">
                <a:moveTo>
                  <a:pt x="0" y="0"/>
                </a:moveTo>
                <a:lnTo>
                  <a:pt x="12796466" y="0"/>
                </a:lnTo>
                <a:lnTo>
                  <a:pt x="12796466" y="38100"/>
                </a:lnTo>
                <a:lnTo>
                  <a:pt x="0" y="381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E9C88E86-09B7-6154-AD41-0F8F38A0D34F}"/>
              </a:ext>
            </a:extLst>
          </p:cNvPr>
          <p:cNvSpPr/>
          <p:nvPr/>
        </p:nvSpPr>
        <p:spPr>
          <a:xfrm>
            <a:off x="467820" y="751018"/>
            <a:ext cx="3790950" cy="1238250"/>
          </a:xfrm>
          <a:custGeom>
            <a:avLst/>
            <a:gdLst/>
            <a:ahLst/>
            <a:cxnLst/>
            <a:rect l="l" t="t" r="r" b="b"/>
            <a:pathLst>
              <a:path w="3790950" h="1238250">
                <a:moveTo>
                  <a:pt x="0" y="0"/>
                </a:moveTo>
                <a:lnTo>
                  <a:pt x="3790950" y="0"/>
                </a:lnTo>
                <a:lnTo>
                  <a:pt x="3790950" y="1238250"/>
                </a:lnTo>
                <a:lnTo>
                  <a:pt x="0" y="12382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1BAFAC63-D67B-F798-B6B7-9C8C4FDF98D1}"/>
              </a:ext>
            </a:extLst>
          </p:cNvPr>
          <p:cNvSpPr/>
          <p:nvPr/>
        </p:nvSpPr>
        <p:spPr>
          <a:xfrm>
            <a:off x="977828" y="7535390"/>
            <a:ext cx="638175" cy="638175"/>
          </a:xfrm>
          <a:custGeom>
            <a:avLst/>
            <a:gdLst/>
            <a:ahLst/>
            <a:cxnLst/>
            <a:rect l="l" t="t" r="r" b="b"/>
            <a:pathLst>
              <a:path w="638175" h="638175">
                <a:moveTo>
                  <a:pt x="0" y="0"/>
                </a:moveTo>
                <a:lnTo>
                  <a:pt x="638175" y="0"/>
                </a:lnTo>
                <a:lnTo>
                  <a:pt x="638175" y="638175"/>
                </a:lnTo>
                <a:lnTo>
                  <a:pt x="0" y="6381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FA0A6FAE-A0FC-54E3-DBDA-DEE05102A6BD}"/>
              </a:ext>
            </a:extLst>
          </p:cNvPr>
          <p:cNvSpPr/>
          <p:nvPr/>
        </p:nvSpPr>
        <p:spPr>
          <a:xfrm>
            <a:off x="967416" y="3409874"/>
            <a:ext cx="638175" cy="638175"/>
          </a:xfrm>
          <a:custGeom>
            <a:avLst/>
            <a:gdLst/>
            <a:ahLst/>
            <a:cxnLst/>
            <a:rect l="l" t="t" r="r" b="b"/>
            <a:pathLst>
              <a:path w="638175" h="638175">
                <a:moveTo>
                  <a:pt x="0" y="0"/>
                </a:moveTo>
                <a:lnTo>
                  <a:pt x="638175" y="0"/>
                </a:lnTo>
                <a:lnTo>
                  <a:pt x="638175" y="638175"/>
                </a:lnTo>
                <a:lnTo>
                  <a:pt x="0" y="6381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7C8A8168-8E42-EB49-3E08-FD91D162E953}"/>
              </a:ext>
            </a:extLst>
          </p:cNvPr>
          <p:cNvGrpSpPr>
            <a:grpSpLocks noChangeAspect="1"/>
          </p:cNvGrpSpPr>
          <p:nvPr/>
        </p:nvGrpSpPr>
        <p:grpSpPr>
          <a:xfrm>
            <a:off x="4462834" y="1351131"/>
            <a:ext cx="12796466" cy="38100"/>
            <a:chOff x="0" y="0"/>
            <a:chExt cx="12796469" cy="3810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F31660E1-96CC-8DBA-ECDF-13532FE7D99A}"/>
                </a:ext>
              </a:extLst>
            </p:cNvPr>
            <p:cNvSpPr/>
            <p:nvPr/>
          </p:nvSpPr>
          <p:spPr>
            <a:xfrm>
              <a:off x="0" y="0"/>
              <a:ext cx="12796520" cy="38100"/>
            </a:xfrm>
            <a:custGeom>
              <a:avLst/>
              <a:gdLst/>
              <a:ahLst/>
              <a:cxnLst/>
              <a:rect l="l" t="t" r="r" b="b"/>
              <a:pathLst>
                <a:path w="12796520" h="38100">
                  <a:moveTo>
                    <a:pt x="0" y="38100"/>
                  </a:moveTo>
                  <a:lnTo>
                    <a:pt x="12796520" y="38100"/>
                  </a:lnTo>
                  <a:lnTo>
                    <a:pt x="127965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0" name="Group 10">
            <a:extLst>
              <a:ext uri="{FF2B5EF4-FFF2-40B4-BE49-F238E27FC236}">
                <a16:creationId xmlns:a16="http://schemas.microsoft.com/office/drawing/2014/main" id="{74D8A88F-976F-65AB-03DE-A4CAEB608351}"/>
              </a:ext>
            </a:extLst>
          </p:cNvPr>
          <p:cNvGrpSpPr>
            <a:grpSpLocks noChangeAspect="1"/>
          </p:cNvGrpSpPr>
          <p:nvPr/>
        </p:nvGrpSpPr>
        <p:grpSpPr>
          <a:xfrm>
            <a:off x="9148762" y="4115671"/>
            <a:ext cx="28575" cy="3781387"/>
            <a:chOff x="0" y="0"/>
            <a:chExt cx="28575" cy="3781387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1A466934-5722-664C-951D-D6DDCF55B5D1}"/>
                </a:ext>
              </a:extLst>
            </p:cNvPr>
            <p:cNvSpPr/>
            <p:nvPr/>
          </p:nvSpPr>
          <p:spPr>
            <a:xfrm>
              <a:off x="0" y="0"/>
              <a:ext cx="28575" cy="3781425"/>
            </a:xfrm>
            <a:custGeom>
              <a:avLst/>
              <a:gdLst/>
              <a:ahLst/>
              <a:cxnLst/>
              <a:rect l="l" t="t" r="r" b="b"/>
              <a:pathLst>
                <a:path w="28575" h="3781425">
                  <a:moveTo>
                    <a:pt x="0" y="3781425"/>
                  </a:moveTo>
                  <a:lnTo>
                    <a:pt x="28575" y="3781425"/>
                  </a:lnTo>
                  <a:lnTo>
                    <a:pt x="2857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2" name="TextBox 12">
            <a:extLst>
              <a:ext uri="{FF2B5EF4-FFF2-40B4-BE49-F238E27FC236}">
                <a16:creationId xmlns:a16="http://schemas.microsoft.com/office/drawing/2014/main" id="{7AA46164-42F5-16FC-94BC-3EFD02989011}"/>
              </a:ext>
            </a:extLst>
          </p:cNvPr>
          <p:cNvSpPr txBox="1"/>
          <p:nvPr/>
        </p:nvSpPr>
        <p:spPr>
          <a:xfrm>
            <a:off x="966191" y="2109651"/>
            <a:ext cx="16462447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000" b="1" spc="1029">
                <a:solidFill>
                  <a:srgbClr val="0D0E53"/>
                </a:solidFill>
                <a:latin typeface="Bebas Neue Bold"/>
                <a:ea typeface="Bebas Neue Bold"/>
                <a:cs typeface="Bebas Neue Bold"/>
              </a:rPr>
              <a:t>Anti-Hindu Hate Monitor </a:t>
            </a: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38708D8B-0ADC-3361-9D7C-4EC984D4CA45}"/>
              </a:ext>
            </a:extLst>
          </p:cNvPr>
          <p:cNvSpPr txBox="1"/>
          <p:nvPr/>
        </p:nvSpPr>
        <p:spPr>
          <a:xfrm>
            <a:off x="1968889" y="3498172"/>
            <a:ext cx="5838191" cy="10888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4000" spc="150">
                <a:solidFill>
                  <a:srgbClr val="0D0E53"/>
                </a:solidFill>
                <a:latin typeface="Radley"/>
                <a:ea typeface="Radley"/>
                <a:cs typeface="Radley"/>
              </a:rPr>
              <a:t>Purpose &amp; approach</a:t>
            </a:r>
          </a:p>
          <a:p>
            <a:pPr>
              <a:lnSpc>
                <a:spcPts val="4200"/>
              </a:lnSpc>
            </a:pPr>
            <a:endParaRPr lang="en-US" sz="4000" spc="150" dirty="0">
              <a:solidFill>
                <a:srgbClr val="0D0E53"/>
              </a:solidFill>
              <a:latin typeface="Radley"/>
              <a:ea typeface="Radley"/>
              <a:cs typeface="Radley"/>
            </a:endParaRP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2F535DA1-8688-F4FE-0475-058731509DD1}"/>
              </a:ext>
            </a:extLst>
          </p:cNvPr>
          <p:cNvSpPr txBox="1"/>
          <p:nvPr/>
        </p:nvSpPr>
        <p:spPr>
          <a:xfrm>
            <a:off x="1967709" y="7622906"/>
            <a:ext cx="6687225" cy="5502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4000" spc="150">
                <a:solidFill>
                  <a:srgbClr val="0D0E53"/>
                </a:solidFill>
                <a:latin typeface="Radley"/>
                <a:ea typeface="+mn-lt"/>
                <a:cs typeface="+mn-lt"/>
                <a:sym typeface="Radley"/>
              </a:rPr>
              <a:t>Outcome</a:t>
            </a:r>
            <a:endParaRPr lang="en-US" sz="4000" spc="150" dirty="0">
              <a:solidFill>
                <a:srgbClr val="0D0E53"/>
              </a:solidFill>
              <a:latin typeface="Radley"/>
              <a:ea typeface="Calibri"/>
              <a:cs typeface="Calibri"/>
            </a:endParaRPr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C3A7CDD3-0317-D911-2B01-86C14B5FBDC9}"/>
              </a:ext>
            </a:extLst>
          </p:cNvPr>
          <p:cNvSpPr txBox="1"/>
          <p:nvPr/>
        </p:nvSpPr>
        <p:spPr>
          <a:xfrm>
            <a:off x="781373" y="8571637"/>
            <a:ext cx="13202788" cy="12208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800">
                <a:solidFill>
                  <a:srgbClr val="0D0E53"/>
                </a:solidFill>
                <a:latin typeface="Montserrat"/>
                <a:ea typeface="Montserrat"/>
                <a:cs typeface="Montserrat"/>
                <a:sym typeface="Montserrat"/>
              </a:rPr>
              <a:t>Evidence-based reports for engagement with:</a:t>
            </a:r>
          </a:p>
          <a:p>
            <a:r>
              <a:rPr lang="en-US" sz="2800">
                <a:solidFill>
                  <a:srgbClr val="0D0E53"/>
                </a:solidFill>
                <a:latin typeface="Montserrat"/>
                <a:ea typeface="Montserrat"/>
                <a:cs typeface="Montserrat"/>
                <a:sym typeface="Montserrat"/>
              </a:rPr>
              <a:t>Home Office | Police | Local authorities | Media | Wider Public </a:t>
            </a:r>
            <a:endParaRPr lang="en-US" sz="2800">
              <a:solidFill>
                <a:srgbClr val="0D0E53"/>
              </a:solidFill>
              <a:latin typeface="Montserrat"/>
              <a:ea typeface="Montserrat"/>
              <a:cs typeface="Montserrat"/>
            </a:endParaRPr>
          </a:p>
          <a:p>
            <a:pPr>
              <a:lnSpc>
                <a:spcPts val="2775"/>
              </a:lnSpc>
            </a:pPr>
            <a:endParaRPr lang="en-US" sz="2800" dirty="0">
              <a:solidFill>
                <a:srgbClr val="0D0E53"/>
              </a:solidFill>
              <a:latin typeface="Montserrat"/>
            </a:endParaRPr>
          </a:p>
        </p:txBody>
      </p:sp>
      <p:sp>
        <p:nvSpPr>
          <p:cNvPr id="22" name="Freeform 6" descr="A yellow and blue star&#10;&#10;AI-generated content may be incorrect.">
            <a:extLst>
              <a:ext uri="{FF2B5EF4-FFF2-40B4-BE49-F238E27FC236}">
                <a16:creationId xmlns:a16="http://schemas.microsoft.com/office/drawing/2014/main" id="{439A93D1-52B3-3534-34C5-E3BA52121BA9}"/>
              </a:ext>
            </a:extLst>
          </p:cNvPr>
          <p:cNvSpPr/>
          <p:nvPr/>
        </p:nvSpPr>
        <p:spPr>
          <a:xfrm>
            <a:off x="9344943" y="3409874"/>
            <a:ext cx="638175" cy="638175"/>
          </a:xfrm>
          <a:custGeom>
            <a:avLst/>
            <a:gdLst/>
            <a:ahLst/>
            <a:cxnLst/>
            <a:rect l="l" t="t" r="r" b="b"/>
            <a:pathLst>
              <a:path w="638175" h="638175">
                <a:moveTo>
                  <a:pt x="0" y="0"/>
                </a:moveTo>
                <a:lnTo>
                  <a:pt x="638175" y="0"/>
                </a:lnTo>
                <a:lnTo>
                  <a:pt x="638175" y="638175"/>
                </a:lnTo>
                <a:lnTo>
                  <a:pt x="0" y="6381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3" name="TextBox 15">
            <a:extLst>
              <a:ext uri="{FF2B5EF4-FFF2-40B4-BE49-F238E27FC236}">
                <a16:creationId xmlns:a16="http://schemas.microsoft.com/office/drawing/2014/main" id="{DFCA9DB0-DC3C-8C47-F8F5-3BD0FF00A9C9}"/>
              </a:ext>
            </a:extLst>
          </p:cNvPr>
          <p:cNvSpPr txBox="1"/>
          <p:nvPr/>
        </p:nvSpPr>
        <p:spPr>
          <a:xfrm>
            <a:off x="10486630" y="3497390"/>
            <a:ext cx="4044038" cy="5502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4000" spc="150">
                <a:solidFill>
                  <a:srgbClr val="0D0E53"/>
                </a:solidFill>
                <a:latin typeface="Radley"/>
                <a:ea typeface="Calibri"/>
                <a:cs typeface="Calibri"/>
              </a:rPr>
              <a:t>How it works</a:t>
            </a:r>
            <a:endParaRPr lang="en-US" sz="4000" spc="150" dirty="0">
              <a:solidFill>
                <a:srgbClr val="0D0E53"/>
              </a:solidFill>
              <a:latin typeface="Radley"/>
              <a:ea typeface="Calibri"/>
              <a:cs typeface="Calibri"/>
            </a:endParaRPr>
          </a:p>
        </p:txBody>
      </p:sp>
      <p:sp>
        <p:nvSpPr>
          <p:cNvPr id="24" name="TextBox 17">
            <a:extLst>
              <a:ext uri="{FF2B5EF4-FFF2-40B4-BE49-F238E27FC236}">
                <a16:creationId xmlns:a16="http://schemas.microsoft.com/office/drawing/2014/main" id="{4DA78E46-20F7-1385-D5F5-B20F856F0A10}"/>
              </a:ext>
            </a:extLst>
          </p:cNvPr>
          <p:cNvSpPr txBox="1"/>
          <p:nvPr/>
        </p:nvSpPr>
        <p:spPr>
          <a:xfrm>
            <a:off x="9195962" y="4526487"/>
            <a:ext cx="8472244" cy="29443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800">
                <a:solidFill>
                  <a:srgbClr val="0D0E53"/>
                </a:solidFill>
                <a:latin typeface="Montserrat"/>
                <a:ea typeface="+mn-lt"/>
                <a:cs typeface="+mn-lt"/>
                <a:sym typeface="Montserrat"/>
              </a:rPr>
              <a:t>Community members report incidents through the portal</a:t>
            </a:r>
            <a:endParaRPr lang="en-US" sz="2800">
              <a:solidFill>
                <a:srgbClr val="0D0E53"/>
              </a:solidFill>
              <a:latin typeface="Montserrat"/>
              <a:ea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800" dirty="0">
                <a:solidFill>
                  <a:srgbClr val="0D0E53"/>
                </a:solidFill>
                <a:latin typeface="Montserrat"/>
                <a:ea typeface="+mn-lt"/>
                <a:cs typeface="+mn-lt"/>
                <a:sym typeface="Montserrat"/>
              </a:rPr>
              <a:t>We document, </a:t>
            </a:r>
            <a:r>
              <a:rPr lang="en-US" sz="2800" dirty="0" err="1">
                <a:solidFill>
                  <a:srgbClr val="0D0E53"/>
                </a:solidFill>
                <a:latin typeface="Montserrat"/>
                <a:ea typeface="+mn-lt"/>
                <a:cs typeface="+mn-lt"/>
                <a:sym typeface="Montserrat"/>
              </a:rPr>
              <a:t>analyse</a:t>
            </a:r>
            <a:r>
              <a:rPr lang="en-US" sz="2800" dirty="0">
                <a:solidFill>
                  <a:srgbClr val="0D0E53"/>
                </a:solidFill>
                <a:latin typeface="Montserrat"/>
                <a:ea typeface="+mn-lt"/>
                <a:cs typeface="+mn-lt"/>
                <a:sym typeface="Montserrat"/>
              </a:rPr>
              <a:t>, and publish findings</a:t>
            </a:r>
            <a:endParaRPr lang="en-US" sz="2800" dirty="0">
              <a:solidFill>
                <a:srgbClr val="0D0E53"/>
              </a:solidFill>
              <a:latin typeface="Montserrat"/>
              <a:ea typeface="+mn-lt"/>
              <a:cs typeface="+mn-lt"/>
            </a:endParaRPr>
          </a:p>
          <a:p>
            <a:pPr marL="342900" indent="-342900">
              <a:buFont typeface="Arial"/>
              <a:buChar char="•"/>
            </a:pPr>
            <a:r>
              <a:rPr lang="en-US" sz="2800">
                <a:solidFill>
                  <a:srgbClr val="0D0E53"/>
                </a:solidFill>
                <a:latin typeface="Montserrat"/>
                <a:ea typeface="+mn-lt"/>
                <a:cs typeface="+mn-lt"/>
                <a:sym typeface="Montserrat"/>
              </a:rPr>
              <a:t>Focus on monitoring and documentation     </a:t>
            </a:r>
          </a:p>
          <a:p>
            <a:r>
              <a:rPr lang="en-US" sz="2800">
                <a:solidFill>
                  <a:srgbClr val="0D0E53"/>
                </a:solidFill>
                <a:latin typeface="Montserrat"/>
                <a:ea typeface="+mn-lt"/>
                <a:cs typeface="+mn-lt"/>
                <a:sym typeface="Montserrat"/>
              </a:rPr>
              <a:t>    (not victim support)</a:t>
            </a:r>
            <a:endParaRPr lang="en-US" sz="2800">
              <a:solidFill>
                <a:srgbClr val="0D0E53"/>
              </a:solidFill>
              <a:latin typeface="Montserrat"/>
              <a:ea typeface="+mn-lt"/>
              <a:cs typeface="+mn-lt"/>
            </a:endParaRPr>
          </a:p>
          <a:p>
            <a:pPr marL="342900" indent="-342900">
              <a:buFont typeface="Arial"/>
              <a:buChar char="•"/>
            </a:pPr>
            <a:endParaRPr lang="en-US" sz="2800" dirty="0">
              <a:solidFill>
                <a:srgbClr val="0D0E53"/>
              </a:solidFill>
              <a:latin typeface="Montserrat"/>
              <a:ea typeface="Calibri"/>
              <a:cs typeface="Calibri"/>
            </a:endParaRPr>
          </a:p>
          <a:p>
            <a:pPr>
              <a:lnSpc>
                <a:spcPts val="2775"/>
              </a:lnSpc>
            </a:pPr>
            <a:endParaRPr lang="en-US" sz="2800" dirty="0">
              <a:solidFill>
                <a:srgbClr val="0D0E53"/>
              </a:solidFill>
              <a:latin typeface="Montserrat"/>
              <a:ea typeface="Calibri"/>
              <a:cs typeface="Calibri"/>
            </a:endParaRPr>
          </a:p>
        </p:txBody>
      </p:sp>
      <p:sp>
        <p:nvSpPr>
          <p:cNvPr id="2" name="TextBox 17">
            <a:extLst>
              <a:ext uri="{FF2B5EF4-FFF2-40B4-BE49-F238E27FC236}">
                <a16:creationId xmlns:a16="http://schemas.microsoft.com/office/drawing/2014/main" id="{A8BD63AC-69C5-6445-6E8C-073499938D57}"/>
              </a:ext>
            </a:extLst>
          </p:cNvPr>
          <p:cNvSpPr txBox="1"/>
          <p:nvPr/>
        </p:nvSpPr>
        <p:spPr>
          <a:xfrm>
            <a:off x="914226" y="4526487"/>
            <a:ext cx="8011034" cy="29443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800" dirty="0">
                <a:solidFill>
                  <a:srgbClr val="0D0E53"/>
                </a:solidFill>
                <a:latin typeface="Montserrat"/>
                <a:ea typeface="+mn-lt"/>
                <a:cs typeface="+mn-lt"/>
                <a:sym typeface="Montserrat"/>
              </a:rPr>
              <a:t>Monitor and collect real-world </a:t>
            </a:r>
            <a:r>
              <a:rPr lang="en-US" sz="2800" dirty="0" err="1">
                <a:solidFill>
                  <a:srgbClr val="0D0E53"/>
                </a:solidFill>
                <a:latin typeface="Montserrat"/>
                <a:ea typeface="+mn-lt"/>
                <a:cs typeface="+mn-lt"/>
                <a:sym typeface="Montserrat"/>
              </a:rPr>
              <a:t>incidentdata</a:t>
            </a:r>
            <a:endParaRPr lang="en-US" sz="2800" dirty="0" err="1">
              <a:solidFill>
                <a:srgbClr val="0D0E53"/>
              </a:solidFill>
              <a:latin typeface="Montserrat"/>
              <a:ea typeface="+mn-lt"/>
              <a:cs typeface="+mn-lt"/>
            </a:endParaRPr>
          </a:p>
          <a:p>
            <a:pPr marL="342900" indent="-342900">
              <a:buFont typeface="Arial"/>
              <a:buChar char="•"/>
            </a:pPr>
            <a:r>
              <a:rPr lang="en-US" sz="2800" dirty="0">
                <a:solidFill>
                  <a:srgbClr val="0D0E53"/>
                </a:solidFill>
                <a:latin typeface="Montserrat"/>
                <a:ea typeface="+mn-lt"/>
                <a:cs typeface="+mn-lt"/>
                <a:sym typeface="Montserrat"/>
              </a:rPr>
              <a:t>Developed in line with CST and </a:t>
            </a:r>
            <a:r>
              <a:rPr lang="en-US" sz="2800" dirty="0" err="1">
                <a:solidFill>
                  <a:srgbClr val="0D0E53"/>
                </a:solidFill>
                <a:latin typeface="Montserrat"/>
                <a:ea typeface="+mn-lt"/>
                <a:cs typeface="+mn-lt"/>
                <a:sym typeface="Montserrat"/>
              </a:rPr>
              <a:t>TellMAMA</a:t>
            </a:r>
            <a:r>
              <a:rPr lang="en-US" sz="2800" dirty="0">
                <a:solidFill>
                  <a:srgbClr val="0D0E53"/>
                </a:solidFill>
                <a:latin typeface="Montserrat"/>
                <a:ea typeface="+mn-lt"/>
                <a:cs typeface="+mn-lt"/>
                <a:sym typeface="Montserrat"/>
              </a:rPr>
              <a:t> models</a:t>
            </a:r>
          </a:p>
          <a:p>
            <a:pPr marL="342900" indent="-342900">
              <a:buFont typeface="Arial"/>
              <a:buChar char="•"/>
            </a:pPr>
            <a:r>
              <a:rPr lang="en-US" sz="2800">
                <a:solidFill>
                  <a:srgbClr val="0D0E53"/>
                </a:solidFill>
                <a:latin typeface="Montserrat"/>
                <a:ea typeface="+mn-lt"/>
                <a:cs typeface="+mn-lt"/>
                <a:sym typeface="Montserrat"/>
              </a:rPr>
              <a:t>Consultation with CST best practices</a:t>
            </a:r>
            <a:endParaRPr lang="en-US"/>
          </a:p>
          <a:p>
            <a:pPr marL="342900" indent="-342900">
              <a:buFont typeface="Arial"/>
              <a:buChar char="•"/>
            </a:pPr>
            <a:endParaRPr lang="en-US" sz="2800" dirty="0">
              <a:solidFill>
                <a:srgbClr val="0D0E53"/>
              </a:solidFill>
              <a:latin typeface="Montserrat"/>
              <a:ea typeface="Calibri"/>
              <a:cs typeface="Calibri"/>
            </a:endParaRPr>
          </a:p>
          <a:p>
            <a:pPr>
              <a:lnSpc>
                <a:spcPts val="2775"/>
              </a:lnSpc>
            </a:pPr>
            <a:endParaRPr lang="en-US" sz="2800" dirty="0">
              <a:solidFill>
                <a:srgbClr val="0D0E53"/>
              </a:solidFill>
              <a:latin typeface="Montserrat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69337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0E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526852"/>
            <a:ext cx="7604122" cy="10287000"/>
          </a:xfrm>
          <a:custGeom>
            <a:avLst/>
            <a:gdLst/>
            <a:ahLst/>
            <a:cxnLst/>
            <a:rect l="l" t="t" r="r" b="b"/>
            <a:pathLst>
              <a:path w="7604122" h="10287000">
                <a:moveTo>
                  <a:pt x="0" y="0"/>
                </a:moveTo>
                <a:lnTo>
                  <a:pt x="7604122" y="0"/>
                </a:lnTo>
                <a:lnTo>
                  <a:pt x="760412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999"/>
            </a:blip>
            <a:stretch>
              <a:fillRect l="-100041" t="-25030" b="-2283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5203898" y="1351131"/>
            <a:ext cx="12055402" cy="38100"/>
          </a:xfrm>
          <a:custGeom>
            <a:avLst/>
            <a:gdLst/>
            <a:ahLst/>
            <a:cxnLst/>
            <a:rect l="l" t="t" r="r" b="b"/>
            <a:pathLst>
              <a:path w="12055402" h="38100">
                <a:moveTo>
                  <a:pt x="0" y="0"/>
                </a:moveTo>
                <a:lnTo>
                  <a:pt x="12055402" y="0"/>
                </a:lnTo>
                <a:lnTo>
                  <a:pt x="12055402" y="38100"/>
                </a:lnTo>
                <a:lnTo>
                  <a:pt x="0" y="381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1028700" y="990638"/>
            <a:ext cx="2657475" cy="762000"/>
          </a:xfrm>
          <a:custGeom>
            <a:avLst/>
            <a:gdLst/>
            <a:ahLst/>
            <a:cxnLst/>
            <a:rect l="l" t="t" r="r" b="b"/>
            <a:pathLst>
              <a:path w="2657475" h="762000">
                <a:moveTo>
                  <a:pt x="0" y="0"/>
                </a:moveTo>
                <a:lnTo>
                  <a:pt x="2657475" y="0"/>
                </a:lnTo>
                <a:lnTo>
                  <a:pt x="2657475" y="762000"/>
                </a:lnTo>
                <a:lnTo>
                  <a:pt x="0" y="762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3839099" y="883625"/>
            <a:ext cx="971550" cy="971550"/>
          </a:xfrm>
          <a:custGeom>
            <a:avLst/>
            <a:gdLst/>
            <a:ahLst/>
            <a:cxnLst/>
            <a:rect l="l" t="t" r="r" b="b"/>
            <a:pathLst>
              <a:path w="971550" h="971550">
                <a:moveTo>
                  <a:pt x="0" y="0"/>
                </a:moveTo>
                <a:lnTo>
                  <a:pt x="971550" y="0"/>
                </a:lnTo>
                <a:lnTo>
                  <a:pt x="971550" y="971550"/>
                </a:lnTo>
                <a:lnTo>
                  <a:pt x="0" y="97155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5363223" y="1351131"/>
            <a:ext cx="11896077" cy="38100"/>
            <a:chOff x="0" y="0"/>
            <a:chExt cx="11896077" cy="381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1896090" cy="38100"/>
            </a:xfrm>
            <a:custGeom>
              <a:avLst/>
              <a:gdLst/>
              <a:ahLst/>
              <a:cxnLst/>
              <a:rect l="l" t="t" r="r" b="b"/>
              <a:pathLst>
                <a:path w="11896090" h="38100">
                  <a:moveTo>
                    <a:pt x="0" y="38100"/>
                  </a:moveTo>
                  <a:lnTo>
                    <a:pt x="11896090" y="38100"/>
                  </a:lnTo>
                  <a:lnTo>
                    <a:pt x="1189609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/>
            </a:p>
          </p:txBody>
        </p:sp>
      </p:grpSp>
      <p:pic>
        <p:nvPicPr>
          <p:cNvPr id="20" name="Picture 19" descr="A screenshot of a website&#10;&#10;AI-generated content may be incorrect.">
            <a:extLst>
              <a:ext uri="{FF2B5EF4-FFF2-40B4-BE49-F238E27FC236}">
                <a16:creationId xmlns:a16="http://schemas.microsoft.com/office/drawing/2014/main" id="{7D880335-1337-E555-8491-99F88BFF49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39578" y="2200779"/>
            <a:ext cx="13608844" cy="768030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0E5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596A34-2440-C17F-6475-D27718EDAB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C22E78E-0FED-29A8-D484-A2EB00934B72}"/>
              </a:ext>
            </a:extLst>
          </p:cNvPr>
          <p:cNvSpPr/>
          <p:nvPr/>
        </p:nvSpPr>
        <p:spPr>
          <a:xfrm>
            <a:off x="0" y="-526852"/>
            <a:ext cx="7604122" cy="10287000"/>
          </a:xfrm>
          <a:custGeom>
            <a:avLst/>
            <a:gdLst/>
            <a:ahLst/>
            <a:cxnLst/>
            <a:rect l="l" t="t" r="r" b="b"/>
            <a:pathLst>
              <a:path w="7604122" h="10287000">
                <a:moveTo>
                  <a:pt x="0" y="0"/>
                </a:moveTo>
                <a:lnTo>
                  <a:pt x="7604122" y="0"/>
                </a:lnTo>
                <a:lnTo>
                  <a:pt x="760412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999"/>
            </a:blip>
            <a:stretch>
              <a:fillRect l="-100041" t="-25030" b="-2283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70BA10E6-FE86-8143-14AE-11BEA7315DE7}"/>
              </a:ext>
            </a:extLst>
          </p:cNvPr>
          <p:cNvSpPr/>
          <p:nvPr/>
        </p:nvSpPr>
        <p:spPr>
          <a:xfrm>
            <a:off x="5203898" y="1351131"/>
            <a:ext cx="12055402" cy="38100"/>
          </a:xfrm>
          <a:custGeom>
            <a:avLst/>
            <a:gdLst/>
            <a:ahLst/>
            <a:cxnLst/>
            <a:rect l="l" t="t" r="r" b="b"/>
            <a:pathLst>
              <a:path w="12055402" h="38100">
                <a:moveTo>
                  <a:pt x="0" y="0"/>
                </a:moveTo>
                <a:lnTo>
                  <a:pt x="12055402" y="0"/>
                </a:lnTo>
                <a:lnTo>
                  <a:pt x="12055402" y="38100"/>
                </a:lnTo>
                <a:lnTo>
                  <a:pt x="0" y="381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698581E5-1EDF-2B18-3747-DC43B3A6A74C}"/>
              </a:ext>
            </a:extLst>
          </p:cNvPr>
          <p:cNvSpPr/>
          <p:nvPr/>
        </p:nvSpPr>
        <p:spPr>
          <a:xfrm>
            <a:off x="1028700" y="990638"/>
            <a:ext cx="2657475" cy="762000"/>
          </a:xfrm>
          <a:custGeom>
            <a:avLst/>
            <a:gdLst/>
            <a:ahLst/>
            <a:cxnLst/>
            <a:rect l="l" t="t" r="r" b="b"/>
            <a:pathLst>
              <a:path w="2657475" h="762000">
                <a:moveTo>
                  <a:pt x="0" y="0"/>
                </a:moveTo>
                <a:lnTo>
                  <a:pt x="2657475" y="0"/>
                </a:lnTo>
                <a:lnTo>
                  <a:pt x="2657475" y="762000"/>
                </a:lnTo>
                <a:lnTo>
                  <a:pt x="0" y="762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09ECFDB6-7FC6-F632-B971-DC882DBB2402}"/>
              </a:ext>
            </a:extLst>
          </p:cNvPr>
          <p:cNvSpPr/>
          <p:nvPr/>
        </p:nvSpPr>
        <p:spPr>
          <a:xfrm>
            <a:off x="3839099" y="883625"/>
            <a:ext cx="971550" cy="971550"/>
          </a:xfrm>
          <a:custGeom>
            <a:avLst/>
            <a:gdLst/>
            <a:ahLst/>
            <a:cxnLst/>
            <a:rect l="l" t="t" r="r" b="b"/>
            <a:pathLst>
              <a:path w="971550" h="971550">
                <a:moveTo>
                  <a:pt x="0" y="0"/>
                </a:moveTo>
                <a:lnTo>
                  <a:pt x="971550" y="0"/>
                </a:lnTo>
                <a:lnTo>
                  <a:pt x="971550" y="971550"/>
                </a:lnTo>
                <a:lnTo>
                  <a:pt x="0" y="97155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2" name="Group 12">
            <a:extLst>
              <a:ext uri="{FF2B5EF4-FFF2-40B4-BE49-F238E27FC236}">
                <a16:creationId xmlns:a16="http://schemas.microsoft.com/office/drawing/2014/main" id="{4A412C80-94C6-A9C0-8F4F-9F1610AEA915}"/>
              </a:ext>
            </a:extLst>
          </p:cNvPr>
          <p:cNvGrpSpPr>
            <a:grpSpLocks noChangeAspect="1"/>
          </p:cNvGrpSpPr>
          <p:nvPr/>
        </p:nvGrpSpPr>
        <p:grpSpPr>
          <a:xfrm>
            <a:off x="5363223" y="1351131"/>
            <a:ext cx="11896077" cy="38100"/>
            <a:chOff x="0" y="0"/>
            <a:chExt cx="11896077" cy="38100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D3681DE2-2F9E-FFE6-F100-CC1B65EC6D8A}"/>
                </a:ext>
              </a:extLst>
            </p:cNvPr>
            <p:cNvSpPr/>
            <p:nvPr/>
          </p:nvSpPr>
          <p:spPr>
            <a:xfrm>
              <a:off x="0" y="0"/>
              <a:ext cx="11896090" cy="38100"/>
            </a:xfrm>
            <a:custGeom>
              <a:avLst/>
              <a:gdLst/>
              <a:ahLst/>
              <a:cxnLst/>
              <a:rect l="l" t="t" r="r" b="b"/>
              <a:pathLst>
                <a:path w="11896090" h="38100">
                  <a:moveTo>
                    <a:pt x="0" y="38100"/>
                  </a:moveTo>
                  <a:lnTo>
                    <a:pt x="11896090" y="38100"/>
                  </a:lnTo>
                  <a:lnTo>
                    <a:pt x="1189609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/>
            </a:p>
          </p:txBody>
        </p:sp>
      </p:grpSp>
      <p:pic>
        <p:nvPicPr>
          <p:cNvPr id="3" name="Picture 2" descr="A screenshot of a website&#10;&#10;AI-generated content may be incorrect.">
            <a:extLst>
              <a:ext uri="{FF2B5EF4-FFF2-40B4-BE49-F238E27FC236}">
                <a16:creationId xmlns:a16="http://schemas.microsoft.com/office/drawing/2014/main" id="{2F583697-DD98-4326-24F2-759E28D55FC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0118" t="-108" r="2177" b="129"/>
          <a:stretch>
            <a:fillRect/>
          </a:stretch>
        </p:blipFill>
        <p:spPr>
          <a:xfrm>
            <a:off x="2666796" y="2062759"/>
            <a:ext cx="13287215" cy="8043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8667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0E5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F17B41-EBBA-D339-BDA5-794D5D52DE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321EAEE-E6B6-792B-7E02-84B196247830}"/>
              </a:ext>
            </a:extLst>
          </p:cNvPr>
          <p:cNvSpPr/>
          <p:nvPr/>
        </p:nvSpPr>
        <p:spPr>
          <a:xfrm>
            <a:off x="0" y="-526852"/>
            <a:ext cx="7604122" cy="10287000"/>
          </a:xfrm>
          <a:custGeom>
            <a:avLst/>
            <a:gdLst/>
            <a:ahLst/>
            <a:cxnLst/>
            <a:rect l="l" t="t" r="r" b="b"/>
            <a:pathLst>
              <a:path w="7604122" h="10287000">
                <a:moveTo>
                  <a:pt x="0" y="0"/>
                </a:moveTo>
                <a:lnTo>
                  <a:pt x="7604122" y="0"/>
                </a:lnTo>
                <a:lnTo>
                  <a:pt x="760412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999"/>
            </a:blip>
            <a:stretch>
              <a:fillRect l="-100041" t="-25030" b="-2283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A699FC76-D9CF-9E88-BFB5-154AFB164FC4}"/>
              </a:ext>
            </a:extLst>
          </p:cNvPr>
          <p:cNvSpPr/>
          <p:nvPr/>
        </p:nvSpPr>
        <p:spPr>
          <a:xfrm>
            <a:off x="5203898" y="1351131"/>
            <a:ext cx="12055402" cy="38100"/>
          </a:xfrm>
          <a:custGeom>
            <a:avLst/>
            <a:gdLst/>
            <a:ahLst/>
            <a:cxnLst/>
            <a:rect l="l" t="t" r="r" b="b"/>
            <a:pathLst>
              <a:path w="12055402" h="38100">
                <a:moveTo>
                  <a:pt x="0" y="0"/>
                </a:moveTo>
                <a:lnTo>
                  <a:pt x="12055402" y="0"/>
                </a:lnTo>
                <a:lnTo>
                  <a:pt x="12055402" y="38100"/>
                </a:lnTo>
                <a:lnTo>
                  <a:pt x="0" y="381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C7DFDF8F-1FA1-935B-0796-58A04991DAD1}"/>
              </a:ext>
            </a:extLst>
          </p:cNvPr>
          <p:cNvSpPr/>
          <p:nvPr/>
        </p:nvSpPr>
        <p:spPr>
          <a:xfrm>
            <a:off x="1028700" y="990638"/>
            <a:ext cx="2657475" cy="762000"/>
          </a:xfrm>
          <a:custGeom>
            <a:avLst/>
            <a:gdLst/>
            <a:ahLst/>
            <a:cxnLst/>
            <a:rect l="l" t="t" r="r" b="b"/>
            <a:pathLst>
              <a:path w="2657475" h="762000">
                <a:moveTo>
                  <a:pt x="0" y="0"/>
                </a:moveTo>
                <a:lnTo>
                  <a:pt x="2657475" y="0"/>
                </a:lnTo>
                <a:lnTo>
                  <a:pt x="2657475" y="762000"/>
                </a:lnTo>
                <a:lnTo>
                  <a:pt x="0" y="762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341030A1-DB2F-08DF-40EE-CC08446EAE97}"/>
              </a:ext>
            </a:extLst>
          </p:cNvPr>
          <p:cNvSpPr/>
          <p:nvPr/>
        </p:nvSpPr>
        <p:spPr>
          <a:xfrm>
            <a:off x="3839099" y="883625"/>
            <a:ext cx="971550" cy="971550"/>
          </a:xfrm>
          <a:custGeom>
            <a:avLst/>
            <a:gdLst/>
            <a:ahLst/>
            <a:cxnLst/>
            <a:rect l="l" t="t" r="r" b="b"/>
            <a:pathLst>
              <a:path w="971550" h="971550">
                <a:moveTo>
                  <a:pt x="0" y="0"/>
                </a:moveTo>
                <a:lnTo>
                  <a:pt x="971550" y="0"/>
                </a:lnTo>
                <a:lnTo>
                  <a:pt x="971550" y="971550"/>
                </a:lnTo>
                <a:lnTo>
                  <a:pt x="0" y="97155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2" name="Group 12">
            <a:extLst>
              <a:ext uri="{FF2B5EF4-FFF2-40B4-BE49-F238E27FC236}">
                <a16:creationId xmlns:a16="http://schemas.microsoft.com/office/drawing/2014/main" id="{5F171DCD-88AF-35F4-CB79-F3F700B52C52}"/>
              </a:ext>
            </a:extLst>
          </p:cNvPr>
          <p:cNvGrpSpPr>
            <a:grpSpLocks noChangeAspect="1"/>
          </p:cNvGrpSpPr>
          <p:nvPr/>
        </p:nvGrpSpPr>
        <p:grpSpPr>
          <a:xfrm>
            <a:off x="5363223" y="1351131"/>
            <a:ext cx="11896077" cy="38100"/>
            <a:chOff x="0" y="0"/>
            <a:chExt cx="11896077" cy="38100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67C63628-FF94-35AB-D39D-63B34C2CEBFC}"/>
                </a:ext>
              </a:extLst>
            </p:cNvPr>
            <p:cNvSpPr/>
            <p:nvPr/>
          </p:nvSpPr>
          <p:spPr>
            <a:xfrm>
              <a:off x="0" y="0"/>
              <a:ext cx="11896090" cy="38100"/>
            </a:xfrm>
            <a:custGeom>
              <a:avLst/>
              <a:gdLst/>
              <a:ahLst/>
              <a:cxnLst/>
              <a:rect l="l" t="t" r="r" b="b"/>
              <a:pathLst>
                <a:path w="11896090" h="38100">
                  <a:moveTo>
                    <a:pt x="0" y="38100"/>
                  </a:moveTo>
                  <a:lnTo>
                    <a:pt x="11896090" y="38100"/>
                  </a:lnTo>
                  <a:lnTo>
                    <a:pt x="1189609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/>
            </a:p>
          </p:txBody>
        </p:sp>
      </p:grp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75E2F9B-5FB3-9447-3343-E23BC4BB514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924" r="66" b="1564"/>
          <a:stretch>
            <a:fillRect/>
          </a:stretch>
        </p:blipFill>
        <p:spPr>
          <a:xfrm>
            <a:off x="2963702" y="2089546"/>
            <a:ext cx="13074984" cy="798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5934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0E5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4887EF-6A25-2BDC-D8DA-8817EFC81E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B233FFF-5B76-9B65-7D16-BC4390C32F6C}"/>
              </a:ext>
            </a:extLst>
          </p:cNvPr>
          <p:cNvSpPr/>
          <p:nvPr/>
        </p:nvSpPr>
        <p:spPr>
          <a:xfrm>
            <a:off x="0" y="-526852"/>
            <a:ext cx="7604122" cy="10287000"/>
          </a:xfrm>
          <a:custGeom>
            <a:avLst/>
            <a:gdLst/>
            <a:ahLst/>
            <a:cxnLst/>
            <a:rect l="l" t="t" r="r" b="b"/>
            <a:pathLst>
              <a:path w="7604122" h="10287000">
                <a:moveTo>
                  <a:pt x="0" y="0"/>
                </a:moveTo>
                <a:lnTo>
                  <a:pt x="7604122" y="0"/>
                </a:lnTo>
                <a:lnTo>
                  <a:pt x="760412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999"/>
            </a:blip>
            <a:stretch>
              <a:fillRect l="-100041" t="-25030" b="-2283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7B7EEBD9-8BCB-1CE5-DF81-F3DBE9B3121F}"/>
              </a:ext>
            </a:extLst>
          </p:cNvPr>
          <p:cNvSpPr/>
          <p:nvPr/>
        </p:nvSpPr>
        <p:spPr>
          <a:xfrm>
            <a:off x="5203898" y="1351131"/>
            <a:ext cx="12055402" cy="38100"/>
          </a:xfrm>
          <a:custGeom>
            <a:avLst/>
            <a:gdLst/>
            <a:ahLst/>
            <a:cxnLst/>
            <a:rect l="l" t="t" r="r" b="b"/>
            <a:pathLst>
              <a:path w="12055402" h="38100">
                <a:moveTo>
                  <a:pt x="0" y="0"/>
                </a:moveTo>
                <a:lnTo>
                  <a:pt x="12055402" y="0"/>
                </a:lnTo>
                <a:lnTo>
                  <a:pt x="12055402" y="38100"/>
                </a:lnTo>
                <a:lnTo>
                  <a:pt x="0" y="381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E891C473-8B40-953C-7E2A-BCF9B1EA5FC1}"/>
              </a:ext>
            </a:extLst>
          </p:cNvPr>
          <p:cNvSpPr/>
          <p:nvPr/>
        </p:nvSpPr>
        <p:spPr>
          <a:xfrm>
            <a:off x="1028700" y="990638"/>
            <a:ext cx="2657475" cy="762000"/>
          </a:xfrm>
          <a:custGeom>
            <a:avLst/>
            <a:gdLst/>
            <a:ahLst/>
            <a:cxnLst/>
            <a:rect l="l" t="t" r="r" b="b"/>
            <a:pathLst>
              <a:path w="2657475" h="762000">
                <a:moveTo>
                  <a:pt x="0" y="0"/>
                </a:moveTo>
                <a:lnTo>
                  <a:pt x="2657475" y="0"/>
                </a:lnTo>
                <a:lnTo>
                  <a:pt x="2657475" y="762000"/>
                </a:lnTo>
                <a:lnTo>
                  <a:pt x="0" y="762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2F13D0E1-D2EC-A2D9-4F06-6B2C2FCFA04A}"/>
              </a:ext>
            </a:extLst>
          </p:cNvPr>
          <p:cNvSpPr/>
          <p:nvPr/>
        </p:nvSpPr>
        <p:spPr>
          <a:xfrm>
            <a:off x="3839099" y="883625"/>
            <a:ext cx="971550" cy="971550"/>
          </a:xfrm>
          <a:custGeom>
            <a:avLst/>
            <a:gdLst/>
            <a:ahLst/>
            <a:cxnLst/>
            <a:rect l="l" t="t" r="r" b="b"/>
            <a:pathLst>
              <a:path w="971550" h="971550">
                <a:moveTo>
                  <a:pt x="0" y="0"/>
                </a:moveTo>
                <a:lnTo>
                  <a:pt x="971550" y="0"/>
                </a:lnTo>
                <a:lnTo>
                  <a:pt x="971550" y="971550"/>
                </a:lnTo>
                <a:lnTo>
                  <a:pt x="0" y="97155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2" name="Group 12">
            <a:extLst>
              <a:ext uri="{FF2B5EF4-FFF2-40B4-BE49-F238E27FC236}">
                <a16:creationId xmlns:a16="http://schemas.microsoft.com/office/drawing/2014/main" id="{C5FD6792-D4A6-71E4-1B23-805B91CE64AF}"/>
              </a:ext>
            </a:extLst>
          </p:cNvPr>
          <p:cNvGrpSpPr>
            <a:grpSpLocks noChangeAspect="1"/>
          </p:cNvGrpSpPr>
          <p:nvPr/>
        </p:nvGrpSpPr>
        <p:grpSpPr>
          <a:xfrm>
            <a:off x="5363223" y="1351131"/>
            <a:ext cx="11896077" cy="38100"/>
            <a:chOff x="0" y="0"/>
            <a:chExt cx="11896077" cy="38100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2F027892-83FB-ED9B-630F-FF47E6E750F7}"/>
                </a:ext>
              </a:extLst>
            </p:cNvPr>
            <p:cNvSpPr/>
            <p:nvPr/>
          </p:nvSpPr>
          <p:spPr>
            <a:xfrm>
              <a:off x="0" y="0"/>
              <a:ext cx="11896090" cy="38100"/>
            </a:xfrm>
            <a:custGeom>
              <a:avLst/>
              <a:gdLst/>
              <a:ahLst/>
              <a:cxnLst/>
              <a:rect l="l" t="t" r="r" b="b"/>
              <a:pathLst>
                <a:path w="11896090" h="38100">
                  <a:moveTo>
                    <a:pt x="0" y="38100"/>
                  </a:moveTo>
                  <a:lnTo>
                    <a:pt x="11896090" y="38100"/>
                  </a:lnTo>
                  <a:lnTo>
                    <a:pt x="1189609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/>
            </a:p>
          </p:txBody>
        </p:sp>
      </p:grp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993A8AAA-4815-2034-B814-206A54184FD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90" r="3795" b="1442"/>
          <a:stretch>
            <a:fillRect/>
          </a:stretch>
        </p:blipFill>
        <p:spPr>
          <a:xfrm>
            <a:off x="3074611" y="1793677"/>
            <a:ext cx="12969118" cy="8262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1566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2A6536995DB9140BA0ADB8C887F1264" ma:contentTypeVersion="3" ma:contentTypeDescription="Create a new document." ma:contentTypeScope="" ma:versionID="64776f1004b312edeefabe229d13b3c3">
  <xsd:schema xmlns:xsd="http://www.w3.org/2001/XMLSchema" xmlns:xs="http://www.w3.org/2001/XMLSchema" xmlns:p="http://schemas.microsoft.com/office/2006/metadata/properties" xmlns:ns2="04bbef9f-4c42-474a-992c-87c013b7b8b7" targetNamespace="http://schemas.microsoft.com/office/2006/metadata/properties" ma:root="true" ma:fieldsID="b85327f3a90ac3b7d0849e5fa3d51e58" ns2:_="">
    <xsd:import namespace="04bbef9f-4c42-474a-992c-87c013b7b8b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bbef9f-4c42-474a-992c-87c013b7b8b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9697E05-63A2-4EEC-BF8E-444C1A5EDCD7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1E183EED-A53E-43E9-9994-A0C7F44A280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4bbef9f-4c42-474a-992c-87c013b7b8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8A621FC-73C6-41CE-A249-17FB215A83A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409</Words>
  <Application>Microsoft Office PowerPoint</Application>
  <PresentationFormat>Custom</PresentationFormat>
  <Paragraphs>72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Calibri</vt:lpstr>
      <vt:lpstr>Arial</vt:lpstr>
      <vt:lpstr>Radley</vt:lpstr>
      <vt:lpstr>Bebas Neue Bold</vt:lpstr>
      <vt:lpstr>Montserrat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Template Slides.pdf</dc:title>
  <dc:creator>Nilesh Kothari</dc:creator>
  <cp:lastModifiedBy>Nilesh Kothari</cp:lastModifiedBy>
  <cp:revision>396</cp:revision>
  <dcterms:created xsi:type="dcterms:W3CDTF">2006-08-16T00:00:00Z</dcterms:created>
  <dcterms:modified xsi:type="dcterms:W3CDTF">2026-03-07T12:27:45Z</dcterms:modified>
  <dc:identifier>DAG6Uh0blPI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0x01010062A6536995DB9140BA0ADB8C887F1264</vt:lpwstr>
  </property>
</Properties>
</file>