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60" r:id="rId6"/>
    <p:sldId id="277" r:id="rId7"/>
    <p:sldId id="279" r:id="rId8"/>
    <p:sldId id="278" r:id="rId9"/>
    <p:sldId id="263" r:id="rId10"/>
    <p:sldId id="264" r:id="rId11"/>
    <p:sldId id="265" r:id="rId12"/>
    <p:sldId id="276" r:id="rId13"/>
    <p:sldId id="266" r:id="rId14"/>
    <p:sldId id="267" r:id="rId15"/>
    <p:sldId id="283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1" r:id="rId25"/>
    <p:sldId id="282" r:id="rId26"/>
    <p:sldId id="302" r:id="rId27"/>
    <p:sldId id="257" r:id="rId28"/>
    <p:sldId id="258" r:id="rId29"/>
    <p:sldId id="259" r:id="rId30"/>
    <p:sldId id="285" r:id="rId31"/>
    <p:sldId id="293" r:id="rId32"/>
    <p:sldId id="303" r:id="rId33"/>
    <p:sldId id="295" r:id="rId34"/>
    <p:sldId id="296" r:id="rId35"/>
    <p:sldId id="297" r:id="rId36"/>
    <p:sldId id="298" r:id="rId37"/>
    <p:sldId id="299" r:id="rId38"/>
    <p:sldId id="300" r:id="rId39"/>
    <p:sldId id="30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323"/>
    <a:srgbClr val="FF9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5E9C7-340A-4CF4-9E66-C990711926C4}" v="1116" dt="2026-03-07T16:28:00.286"/>
    <p1510:client id="{E586F9BB-B87A-4358-AEC6-6AE1240ABCD0}" v="46" dt="2026-03-06T21:31:28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B8B2A7-FF66-47C2-9168-7CAE2FFEBA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114F25-D20D-4741-853F-55983216C68E}">
      <dgm:prSet/>
      <dgm:spPr/>
      <dgm:t>
        <a:bodyPr/>
        <a:lstStyle/>
        <a:p>
          <a:r>
            <a:rPr lang="en-GB" b="1"/>
            <a:t>Ahiṃsā</a:t>
          </a:r>
          <a:r>
            <a:rPr lang="en-GB"/>
            <a:t> =&gt; stop violence to the planet (climate change)</a:t>
          </a:r>
          <a:endParaRPr lang="en-US"/>
        </a:p>
      </dgm:t>
    </dgm:pt>
    <dgm:pt modelId="{AA510750-309A-4BAD-9788-39BB452DB790}" type="parTrans" cxnId="{6DC9E41D-0815-463E-90A6-CB9E157C36CA}">
      <dgm:prSet/>
      <dgm:spPr/>
      <dgm:t>
        <a:bodyPr/>
        <a:lstStyle/>
        <a:p>
          <a:endParaRPr lang="en-US"/>
        </a:p>
      </dgm:t>
    </dgm:pt>
    <dgm:pt modelId="{A332CC1F-0A51-4C4E-BFB6-5F0ADF37FDD8}" type="sibTrans" cxnId="{6DC9E41D-0815-463E-90A6-CB9E157C36CA}">
      <dgm:prSet/>
      <dgm:spPr/>
      <dgm:t>
        <a:bodyPr/>
        <a:lstStyle/>
        <a:p>
          <a:endParaRPr lang="en-US"/>
        </a:p>
      </dgm:t>
    </dgm:pt>
    <dgm:pt modelId="{48348BC3-9D99-45FD-9C16-1C270A0A8C43}">
      <dgm:prSet/>
      <dgm:spPr/>
      <dgm:t>
        <a:bodyPr/>
        <a:lstStyle/>
        <a:p>
          <a:r>
            <a:rPr lang="en-GB" b="1"/>
            <a:t>Anekāntavāda</a:t>
          </a:r>
          <a:r>
            <a:rPr lang="en-GB"/>
            <a:t> =&gt; live with tolerance and diversity (stop the wars)</a:t>
          </a:r>
          <a:endParaRPr lang="en-US"/>
        </a:p>
      </dgm:t>
    </dgm:pt>
    <dgm:pt modelId="{48E6B810-40D7-4742-91A2-A580F0013554}" type="parTrans" cxnId="{4F34100B-96CC-4E5A-9852-769189FCD495}">
      <dgm:prSet/>
      <dgm:spPr/>
      <dgm:t>
        <a:bodyPr/>
        <a:lstStyle/>
        <a:p>
          <a:endParaRPr lang="en-US"/>
        </a:p>
      </dgm:t>
    </dgm:pt>
    <dgm:pt modelId="{0345CD9D-8FCA-4F0C-9093-5317722A341B}" type="sibTrans" cxnId="{4F34100B-96CC-4E5A-9852-769189FCD495}">
      <dgm:prSet/>
      <dgm:spPr/>
      <dgm:t>
        <a:bodyPr/>
        <a:lstStyle/>
        <a:p>
          <a:endParaRPr lang="en-US"/>
        </a:p>
      </dgm:t>
    </dgm:pt>
    <dgm:pt modelId="{6EFBAEEC-C85E-44BD-9D8C-27E6D8820E9A}">
      <dgm:prSet/>
      <dgm:spPr/>
      <dgm:t>
        <a:bodyPr/>
        <a:lstStyle/>
        <a:p>
          <a:r>
            <a:rPr lang="en-GB" b="1"/>
            <a:t>Aparigraha</a:t>
          </a:r>
          <a:r>
            <a:rPr lang="en-GB"/>
            <a:t> – live in harmony (stop the poverty)</a:t>
          </a:r>
          <a:endParaRPr lang="en-US"/>
        </a:p>
      </dgm:t>
    </dgm:pt>
    <dgm:pt modelId="{1B14C721-A7D2-453E-B7B6-619BA17B6491}" type="parTrans" cxnId="{3336987E-694F-4923-BC91-A25320F6F50E}">
      <dgm:prSet/>
      <dgm:spPr/>
      <dgm:t>
        <a:bodyPr/>
        <a:lstStyle/>
        <a:p>
          <a:endParaRPr lang="en-US"/>
        </a:p>
      </dgm:t>
    </dgm:pt>
    <dgm:pt modelId="{D91A4AFA-4A65-43A6-BDB4-A1CE56A9D394}" type="sibTrans" cxnId="{3336987E-694F-4923-BC91-A25320F6F50E}">
      <dgm:prSet/>
      <dgm:spPr/>
      <dgm:t>
        <a:bodyPr/>
        <a:lstStyle/>
        <a:p>
          <a:endParaRPr lang="en-US"/>
        </a:p>
      </dgm:t>
    </dgm:pt>
    <dgm:pt modelId="{A9D0D082-0F0F-44E4-B08D-BF16B2EF741B}" type="pres">
      <dgm:prSet presAssocID="{02B8B2A7-FF66-47C2-9168-7CAE2FFEBA65}" presName="linear" presStyleCnt="0">
        <dgm:presLayoutVars>
          <dgm:animLvl val="lvl"/>
          <dgm:resizeHandles val="exact"/>
        </dgm:presLayoutVars>
      </dgm:prSet>
      <dgm:spPr/>
    </dgm:pt>
    <dgm:pt modelId="{DC92EDD2-0B98-4B75-B476-704ACD975E62}" type="pres">
      <dgm:prSet presAssocID="{D0114F25-D20D-4741-853F-55983216C68E}" presName="parentText" presStyleLbl="node1" presStyleIdx="0" presStyleCnt="3" custLinFactNeighborX="-124">
        <dgm:presLayoutVars>
          <dgm:chMax val="0"/>
          <dgm:bulletEnabled val="1"/>
        </dgm:presLayoutVars>
      </dgm:prSet>
      <dgm:spPr/>
    </dgm:pt>
    <dgm:pt modelId="{F1861E05-12EB-4DF3-98D9-74117038B64F}" type="pres">
      <dgm:prSet presAssocID="{A332CC1F-0A51-4C4E-BFB6-5F0ADF37FDD8}" presName="spacer" presStyleCnt="0"/>
      <dgm:spPr/>
    </dgm:pt>
    <dgm:pt modelId="{23C63713-EB55-400C-9002-B434937AAF46}" type="pres">
      <dgm:prSet presAssocID="{48348BC3-9D99-45FD-9C16-1C270A0A8C4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46EE6F2-952E-42F5-A3C8-596B9D8FB982}" type="pres">
      <dgm:prSet presAssocID="{0345CD9D-8FCA-4F0C-9093-5317722A341B}" presName="spacer" presStyleCnt="0"/>
      <dgm:spPr/>
    </dgm:pt>
    <dgm:pt modelId="{AC689C87-8615-4A77-896B-2C5479E8E8EC}" type="pres">
      <dgm:prSet presAssocID="{6EFBAEEC-C85E-44BD-9D8C-27E6D8820E9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F34100B-96CC-4E5A-9852-769189FCD495}" srcId="{02B8B2A7-FF66-47C2-9168-7CAE2FFEBA65}" destId="{48348BC3-9D99-45FD-9C16-1C270A0A8C43}" srcOrd="1" destOrd="0" parTransId="{48E6B810-40D7-4742-91A2-A580F0013554}" sibTransId="{0345CD9D-8FCA-4F0C-9093-5317722A341B}"/>
    <dgm:cxn modelId="{4092A915-5AE3-4DD9-B592-85BB253880A4}" type="presOf" srcId="{6EFBAEEC-C85E-44BD-9D8C-27E6D8820E9A}" destId="{AC689C87-8615-4A77-896B-2C5479E8E8EC}" srcOrd="0" destOrd="0" presId="urn:microsoft.com/office/officeart/2005/8/layout/vList2"/>
    <dgm:cxn modelId="{4548F617-7040-4F1C-A45E-15877ACE3BC1}" type="presOf" srcId="{48348BC3-9D99-45FD-9C16-1C270A0A8C43}" destId="{23C63713-EB55-400C-9002-B434937AAF46}" srcOrd="0" destOrd="0" presId="urn:microsoft.com/office/officeart/2005/8/layout/vList2"/>
    <dgm:cxn modelId="{6DC9E41D-0815-463E-90A6-CB9E157C36CA}" srcId="{02B8B2A7-FF66-47C2-9168-7CAE2FFEBA65}" destId="{D0114F25-D20D-4741-853F-55983216C68E}" srcOrd="0" destOrd="0" parTransId="{AA510750-309A-4BAD-9788-39BB452DB790}" sibTransId="{A332CC1F-0A51-4C4E-BFB6-5F0ADF37FDD8}"/>
    <dgm:cxn modelId="{073D5435-E61D-45BB-B23B-546B90E6F29F}" type="presOf" srcId="{D0114F25-D20D-4741-853F-55983216C68E}" destId="{DC92EDD2-0B98-4B75-B476-704ACD975E62}" srcOrd="0" destOrd="0" presId="urn:microsoft.com/office/officeart/2005/8/layout/vList2"/>
    <dgm:cxn modelId="{9E62697E-C95C-48D4-B20F-AF2595438B5A}" type="presOf" srcId="{02B8B2A7-FF66-47C2-9168-7CAE2FFEBA65}" destId="{A9D0D082-0F0F-44E4-B08D-BF16B2EF741B}" srcOrd="0" destOrd="0" presId="urn:microsoft.com/office/officeart/2005/8/layout/vList2"/>
    <dgm:cxn modelId="{3336987E-694F-4923-BC91-A25320F6F50E}" srcId="{02B8B2A7-FF66-47C2-9168-7CAE2FFEBA65}" destId="{6EFBAEEC-C85E-44BD-9D8C-27E6D8820E9A}" srcOrd="2" destOrd="0" parTransId="{1B14C721-A7D2-453E-B7B6-619BA17B6491}" sibTransId="{D91A4AFA-4A65-43A6-BDB4-A1CE56A9D394}"/>
    <dgm:cxn modelId="{4513B01A-2E38-4431-8315-99D9D7AA0F06}" type="presParOf" srcId="{A9D0D082-0F0F-44E4-B08D-BF16B2EF741B}" destId="{DC92EDD2-0B98-4B75-B476-704ACD975E62}" srcOrd="0" destOrd="0" presId="urn:microsoft.com/office/officeart/2005/8/layout/vList2"/>
    <dgm:cxn modelId="{AC1285CC-035A-482C-898B-E80A350ECB01}" type="presParOf" srcId="{A9D0D082-0F0F-44E4-B08D-BF16B2EF741B}" destId="{F1861E05-12EB-4DF3-98D9-74117038B64F}" srcOrd="1" destOrd="0" presId="urn:microsoft.com/office/officeart/2005/8/layout/vList2"/>
    <dgm:cxn modelId="{098C5F1C-E880-4726-9A60-E68972E8BE3B}" type="presParOf" srcId="{A9D0D082-0F0F-44E4-B08D-BF16B2EF741B}" destId="{23C63713-EB55-400C-9002-B434937AAF46}" srcOrd="2" destOrd="0" presId="urn:microsoft.com/office/officeart/2005/8/layout/vList2"/>
    <dgm:cxn modelId="{3F0CBBF1-7F9F-466F-B722-994264BF0BCC}" type="presParOf" srcId="{A9D0D082-0F0F-44E4-B08D-BF16B2EF741B}" destId="{C46EE6F2-952E-42F5-A3C8-596B9D8FB982}" srcOrd="3" destOrd="0" presId="urn:microsoft.com/office/officeart/2005/8/layout/vList2"/>
    <dgm:cxn modelId="{C0E19EA3-0764-4008-B0A8-655F54FD4B50}" type="presParOf" srcId="{A9D0D082-0F0F-44E4-B08D-BF16B2EF741B}" destId="{AC689C87-8615-4A77-896B-2C5479E8E8E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D1F82-F256-4E3B-BB73-C9D94135DC0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9465A3-065B-4F24-AF25-729C3C88FC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/>
            <a:t>‘Jain’ welcoming ceremony for mixed couples</a:t>
          </a:r>
          <a:endParaRPr lang="en-US" sz="2400"/>
        </a:p>
      </dgm:t>
    </dgm:pt>
    <dgm:pt modelId="{B0D1C240-62AD-4651-BC56-C5216B4EA871}" type="parTrans" cxnId="{A2AD6852-050B-4499-AF78-4801AE5F61C1}">
      <dgm:prSet/>
      <dgm:spPr/>
      <dgm:t>
        <a:bodyPr/>
        <a:lstStyle/>
        <a:p>
          <a:endParaRPr lang="en-US"/>
        </a:p>
      </dgm:t>
    </dgm:pt>
    <dgm:pt modelId="{DBD45E29-AAB4-476C-96B7-2C619C679734}" type="sibTrans" cxnId="{A2AD6852-050B-4499-AF78-4801AE5F61C1}">
      <dgm:prSet/>
      <dgm:spPr/>
      <dgm:t>
        <a:bodyPr/>
        <a:lstStyle/>
        <a:p>
          <a:endParaRPr lang="en-US"/>
        </a:p>
      </dgm:t>
    </dgm:pt>
    <dgm:pt modelId="{000D7905-A115-4E43-A247-4B8D0440A4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/>
            <a:t>Festivals in English </a:t>
          </a:r>
          <a:endParaRPr lang="en-US" sz="2400"/>
        </a:p>
      </dgm:t>
    </dgm:pt>
    <dgm:pt modelId="{C95085EF-2D32-4AAB-B7EC-AAEF2FBF04CB}" type="parTrans" cxnId="{29601E7B-B9F5-4482-9C1C-6F887A587C15}">
      <dgm:prSet/>
      <dgm:spPr/>
      <dgm:t>
        <a:bodyPr/>
        <a:lstStyle/>
        <a:p>
          <a:endParaRPr lang="en-US"/>
        </a:p>
      </dgm:t>
    </dgm:pt>
    <dgm:pt modelId="{A1A466A2-EF2B-4CC9-930E-C8BEC8AB8C23}" type="sibTrans" cxnId="{29601E7B-B9F5-4482-9C1C-6F887A587C15}">
      <dgm:prSet/>
      <dgm:spPr/>
      <dgm:t>
        <a:bodyPr/>
        <a:lstStyle/>
        <a:p>
          <a:endParaRPr lang="en-US"/>
        </a:p>
      </dgm:t>
    </dgm:pt>
    <dgm:pt modelId="{F589BC71-262C-49A2-9B5D-AEB244F3DB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/>
            <a:t>Jain education </a:t>
          </a:r>
          <a:endParaRPr lang="en-US" sz="2400"/>
        </a:p>
      </dgm:t>
    </dgm:pt>
    <dgm:pt modelId="{239A26EF-DCD2-4323-AB88-D2864B3ED7B9}" type="parTrans" cxnId="{6CFA007C-751E-4170-A774-129453365397}">
      <dgm:prSet/>
      <dgm:spPr/>
      <dgm:t>
        <a:bodyPr/>
        <a:lstStyle/>
        <a:p>
          <a:endParaRPr lang="en-US"/>
        </a:p>
      </dgm:t>
    </dgm:pt>
    <dgm:pt modelId="{2DBC397D-B7D0-49CB-B227-E72AD29E2A20}" type="sibTrans" cxnId="{6CFA007C-751E-4170-A774-129453365397}">
      <dgm:prSet/>
      <dgm:spPr/>
      <dgm:t>
        <a:bodyPr/>
        <a:lstStyle/>
        <a:p>
          <a:endParaRPr lang="en-US"/>
        </a:p>
      </dgm:t>
    </dgm:pt>
    <dgm:pt modelId="{72C63064-5363-43BA-966C-4DE17FE2F5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/>
            <a:t>Jain identity (symbol) </a:t>
          </a:r>
          <a:endParaRPr lang="en-US" sz="2400"/>
        </a:p>
      </dgm:t>
    </dgm:pt>
    <dgm:pt modelId="{B87BFC31-7AAC-4523-949F-F2E8A8C8C25A}" type="parTrans" cxnId="{5B2FDCC2-84D9-4B9C-8C32-F976FCAE163B}">
      <dgm:prSet/>
      <dgm:spPr/>
      <dgm:t>
        <a:bodyPr/>
        <a:lstStyle/>
        <a:p>
          <a:endParaRPr lang="en-US"/>
        </a:p>
      </dgm:t>
    </dgm:pt>
    <dgm:pt modelId="{824164F7-1C48-4BAA-902C-39F173BE4E23}" type="sibTrans" cxnId="{5B2FDCC2-84D9-4B9C-8C32-F976FCAE163B}">
      <dgm:prSet/>
      <dgm:spPr/>
      <dgm:t>
        <a:bodyPr/>
        <a:lstStyle/>
        <a:p>
          <a:endParaRPr lang="en-US"/>
        </a:p>
      </dgm:t>
    </dgm:pt>
    <dgm:pt modelId="{37028732-E096-4F73-B3C0-D6C524A9E2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/>
            <a:t>Jain identity – schools / hospitals / govt</a:t>
          </a:r>
          <a:endParaRPr lang="en-US" sz="2400"/>
        </a:p>
      </dgm:t>
    </dgm:pt>
    <dgm:pt modelId="{4FFA1398-073B-4A40-9570-0C35ED9BD50C}" type="parTrans" cxnId="{568DF2B4-A2F4-4CEF-A446-BA9EA0D25152}">
      <dgm:prSet/>
      <dgm:spPr/>
      <dgm:t>
        <a:bodyPr/>
        <a:lstStyle/>
        <a:p>
          <a:endParaRPr lang="en-US"/>
        </a:p>
      </dgm:t>
    </dgm:pt>
    <dgm:pt modelId="{D9E9DBEE-363F-42C5-9312-9145B159E227}" type="sibTrans" cxnId="{568DF2B4-A2F4-4CEF-A446-BA9EA0D25152}">
      <dgm:prSet/>
      <dgm:spPr/>
      <dgm:t>
        <a:bodyPr/>
        <a:lstStyle/>
        <a:p>
          <a:endParaRPr lang="en-US"/>
        </a:p>
      </dgm:t>
    </dgm:pt>
    <dgm:pt modelId="{70FFFD6D-1383-4EDA-AD6C-46EDC522CB86}" type="pres">
      <dgm:prSet presAssocID="{11ED1F82-F256-4E3B-BB73-C9D94135DC0C}" presName="root" presStyleCnt="0">
        <dgm:presLayoutVars>
          <dgm:dir/>
          <dgm:resizeHandles val="exact"/>
        </dgm:presLayoutVars>
      </dgm:prSet>
      <dgm:spPr/>
    </dgm:pt>
    <dgm:pt modelId="{2702E3AA-8EAE-435F-8CFC-32776435020B}" type="pres">
      <dgm:prSet presAssocID="{7E9465A3-065B-4F24-AF25-729C3C88FCDD}" presName="compNode" presStyleCnt="0"/>
      <dgm:spPr/>
    </dgm:pt>
    <dgm:pt modelId="{B04E212C-48CE-45A9-B55F-A6B4677D1286}" type="pres">
      <dgm:prSet presAssocID="{7E9465A3-065B-4F24-AF25-729C3C88FCD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dding Rings"/>
        </a:ext>
      </dgm:extLst>
    </dgm:pt>
    <dgm:pt modelId="{1D8D5AE6-3921-4E44-92A3-D13E55170917}" type="pres">
      <dgm:prSet presAssocID="{7E9465A3-065B-4F24-AF25-729C3C88FCDD}" presName="spaceRect" presStyleCnt="0"/>
      <dgm:spPr/>
    </dgm:pt>
    <dgm:pt modelId="{E2234F45-097C-4EA0-8E3F-EE57EC190E52}" type="pres">
      <dgm:prSet presAssocID="{7E9465A3-065B-4F24-AF25-729C3C88FCDD}" presName="textRect" presStyleLbl="revTx" presStyleIdx="0" presStyleCnt="5">
        <dgm:presLayoutVars>
          <dgm:chMax val="1"/>
          <dgm:chPref val="1"/>
        </dgm:presLayoutVars>
      </dgm:prSet>
      <dgm:spPr/>
    </dgm:pt>
    <dgm:pt modelId="{8CFC96BB-B77F-43F5-AE54-2DFDE75DC01B}" type="pres">
      <dgm:prSet presAssocID="{DBD45E29-AAB4-476C-96B7-2C619C679734}" presName="sibTrans" presStyleCnt="0"/>
      <dgm:spPr/>
    </dgm:pt>
    <dgm:pt modelId="{889DC1EF-C181-419D-B461-5A9E17CCF1C6}" type="pres">
      <dgm:prSet presAssocID="{000D7905-A115-4E43-A247-4B8D0440A4A7}" presName="compNode" presStyleCnt="0"/>
      <dgm:spPr/>
    </dgm:pt>
    <dgm:pt modelId="{2BF888CC-61E5-4F69-8E0A-F50603C6B77B}" type="pres">
      <dgm:prSet presAssocID="{000D7905-A115-4E43-A247-4B8D0440A4A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801381FA-0E9F-4BBD-A820-4DFD5CD6A375}" type="pres">
      <dgm:prSet presAssocID="{000D7905-A115-4E43-A247-4B8D0440A4A7}" presName="spaceRect" presStyleCnt="0"/>
      <dgm:spPr/>
    </dgm:pt>
    <dgm:pt modelId="{3FA4EA5F-1C40-42E9-9C51-5BD75025DE51}" type="pres">
      <dgm:prSet presAssocID="{000D7905-A115-4E43-A247-4B8D0440A4A7}" presName="textRect" presStyleLbl="revTx" presStyleIdx="1" presStyleCnt="5">
        <dgm:presLayoutVars>
          <dgm:chMax val="1"/>
          <dgm:chPref val="1"/>
        </dgm:presLayoutVars>
      </dgm:prSet>
      <dgm:spPr/>
    </dgm:pt>
    <dgm:pt modelId="{8A5719E4-2EAC-4E64-A9CC-4DF353E9B6A1}" type="pres">
      <dgm:prSet presAssocID="{A1A466A2-EF2B-4CC9-930E-C8BEC8AB8C23}" presName="sibTrans" presStyleCnt="0"/>
      <dgm:spPr/>
    </dgm:pt>
    <dgm:pt modelId="{8B3D5CB2-AD04-448F-AD83-63B3C82E77FB}" type="pres">
      <dgm:prSet presAssocID="{F589BC71-262C-49A2-9B5D-AEB244F3DBD5}" presName="compNode" presStyleCnt="0"/>
      <dgm:spPr/>
    </dgm:pt>
    <dgm:pt modelId="{12A2D3AB-BA03-4B00-84FD-9F953B779F7C}" type="pres">
      <dgm:prSet presAssocID="{F589BC71-262C-49A2-9B5D-AEB244F3DBD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EBC342F-BCAC-49EB-947C-DADD4B81E664}" type="pres">
      <dgm:prSet presAssocID="{F589BC71-262C-49A2-9B5D-AEB244F3DBD5}" presName="spaceRect" presStyleCnt="0"/>
      <dgm:spPr/>
    </dgm:pt>
    <dgm:pt modelId="{D09B9915-6216-49E9-8C0B-575CB921DD28}" type="pres">
      <dgm:prSet presAssocID="{F589BC71-262C-49A2-9B5D-AEB244F3DBD5}" presName="textRect" presStyleLbl="revTx" presStyleIdx="2" presStyleCnt="5">
        <dgm:presLayoutVars>
          <dgm:chMax val="1"/>
          <dgm:chPref val="1"/>
        </dgm:presLayoutVars>
      </dgm:prSet>
      <dgm:spPr/>
    </dgm:pt>
    <dgm:pt modelId="{0D78F750-65D2-4991-ACCC-C453B0E9FFDB}" type="pres">
      <dgm:prSet presAssocID="{2DBC397D-B7D0-49CB-B227-E72AD29E2A20}" presName="sibTrans" presStyleCnt="0"/>
      <dgm:spPr/>
    </dgm:pt>
    <dgm:pt modelId="{4AA05729-2FC6-43A9-991C-7A6BC22C464F}" type="pres">
      <dgm:prSet presAssocID="{72C63064-5363-43BA-966C-4DE17FE2F574}" presName="compNode" presStyleCnt="0"/>
      <dgm:spPr/>
    </dgm:pt>
    <dgm:pt modelId="{CC458D42-80CF-4846-A284-8CCA58FDFF6B}" type="pres">
      <dgm:prSet presAssocID="{72C63064-5363-43BA-966C-4DE17FE2F57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00CE64C6-E109-4BA2-9C6E-5578D9CBC080}" type="pres">
      <dgm:prSet presAssocID="{72C63064-5363-43BA-966C-4DE17FE2F574}" presName="spaceRect" presStyleCnt="0"/>
      <dgm:spPr/>
    </dgm:pt>
    <dgm:pt modelId="{E537DE95-8A68-4E49-94FC-4261F202A664}" type="pres">
      <dgm:prSet presAssocID="{72C63064-5363-43BA-966C-4DE17FE2F574}" presName="textRect" presStyleLbl="revTx" presStyleIdx="3" presStyleCnt="5">
        <dgm:presLayoutVars>
          <dgm:chMax val="1"/>
          <dgm:chPref val="1"/>
        </dgm:presLayoutVars>
      </dgm:prSet>
      <dgm:spPr/>
    </dgm:pt>
    <dgm:pt modelId="{F162AB70-C8B8-46B5-A342-E6E1209D4BD3}" type="pres">
      <dgm:prSet presAssocID="{824164F7-1C48-4BAA-902C-39F173BE4E23}" presName="sibTrans" presStyleCnt="0"/>
      <dgm:spPr/>
    </dgm:pt>
    <dgm:pt modelId="{D35F10BC-7142-4161-B012-96CBCF4ED8F0}" type="pres">
      <dgm:prSet presAssocID="{37028732-E096-4F73-B3C0-D6C524A9E2D3}" presName="compNode" presStyleCnt="0"/>
      <dgm:spPr/>
    </dgm:pt>
    <dgm:pt modelId="{F7258053-B33A-4EE2-A716-171B6E43C689}" type="pres">
      <dgm:prSet presAssocID="{37028732-E096-4F73-B3C0-D6C524A9E2D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52682AAA-BE3F-4DA9-A47B-A366325EEB5C}" type="pres">
      <dgm:prSet presAssocID="{37028732-E096-4F73-B3C0-D6C524A9E2D3}" presName="spaceRect" presStyleCnt="0"/>
      <dgm:spPr/>
    </dgm:pt>
    <dgm:pt modelId="{209FBEA3-789B-4E50-A531-4574F61DFD36}" type="pres">
      <dgm:prSet presAssocID="{37028732-E096-4F73-B3C0-D6C524A9E2D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24E3E72-D6F1-4E73-BFA6-403EA7575326}" type="presOf" srcId="{000D7905-A115-4E43-A247-4B8D0440A4A7}" destId="{3FA4EA5F-1C40-42E9-9C51-5BD75025DE51}" srcOrd="0" destOrd="0" presId="urn:microsoft.com/office/officeart/2018/2/layout/IconLabelList"/>
    <dgm:cxn modelId="{A2AD6852-050B-4499-AF78-4801AE5F61C1}" srcId="{11ED1F82-F256-4E3B-BB73-C9D94135DC0C}" destId="{7E9465A3-065B-4F24-AF25-729C3C88FCDD}" srcOrd="0" destOrd="0" parTransId="{B0D1C240-62AD-4651-BC56-C5216B4EA871}" sibTransId="{DBD45E29-AAB4-476C-96B7-2C619C679734}"/>
    <dgm:cxn modelId="{1328B957-5B41-4AEB-A767-54956643D0B6}" type="presOf" srcId="{11ED1F82-F256-4E3B-BB73-C9D94135DC0C}" destId="{70FFFD6D-1383-4EDA-AD6C-46EDC522CB86}" srcOrd="0" destOrd="0" presId="urn:microsoft.com/office/officeart/2018/2/layout/IconLabelList"/>
    <dgm:cxn modelId="{29601E7B-B9F5-4482-9C1C-6F887A587C15}" srcId="{11ED1F82-F256-4E3B-BB73-C9D94135DC0C}" destId="{000D7905-A115-4E43-A247-4B8D0440A4A7}" srcOrd="1" destOrd="0" parTransId="{C95085EF-2D32-4AAB-B7EC-AAEF2FBF04CB}" sibTransId="{A1A466A2-EF2B-4CC9-930E-C8BEC8AB8C23}"/>
    <dgm:cxn modelId="{6CFA007C-751E-4170-A774-129453365397}" srcId="{11ED1F82-F256-4E3B-BB73-C9D94135DC0C}" destId="{F589BC71-262C-49A2-9B5D-AEB244F3DBD5}" srcOrd="2" destOrd="0" parTransId="{239A26EF-DCD2-4323-AB88-D2864B3ED7B9}" sibTransId="{2DBC397D-B7D0-49CB-B227-E72AD29E2A20}"/>
    <dgm:cxn modelId="{15222397-1408-4647-9392-08815F724C6F}" type="presOf" srcId="{7E9465A3-065B-4F24-AF25-729C3C88FCDD}" destId="{E2234F45-097C-4EA0-8E3F-EE57EC190E52}" srcOrd="0" destOrd="0" presId="urn:microsoft.com/office/officeart/2018/2/layout/IconLabelList"/>
    <dgm:cxn modelId="{6C21F1A3-09C1-42BF-B0ED-FA747CE24FC9}" type="presOf" srcId="{F589BC71-262C-49A2-9B5D-AEB244F3DBD5}" destId="{D09B9915-6216-49E9-8C0B-575CB921DD28}" srcOrd="0" destOrd="0" presId="urn:microsoft.com/office/officeart/2018/2/layout/IconLabelList"/>
    <dgm:cxn modelId="{568DF2B4-A2F4-4CEF-A446-BA9EA0D25152}" srcId="{11ED1F82-F256-4E3B-BB73-C9D94135DC0C}" destId="{37028732-E096-4F73-B3C0-D6C524A9E2D3}" srcOrd="4" destOrd="0" parTransId="{4FFA1398-073B-4A40-9570-0C35ED9BD50C}" sibTransId="{D9E9DBEE-363F-42C5-9312-9145B159E227}"/>
    <dgm:cxn modelId="{599CB4C1-C847-4014-961A-1FBAD588BD05}" type="presOf" srcId="{72C63064-5363-43BA-966C-4DE17FE2F574}" destId="{E537DE95-8A68-4E49-94FC-4261F202A664}" srcOrd="0" destOrd="0" presId="urn:microsoft.com/office/officeart/2018/2/layout/IconLabelList"/>
    <dgm:cxn modelId="{5B2FDCC2-84D9-4B9C-8C32-F976FCAE163B}" srcId="{11ED1F82-F256-4E3B-BB73-C9D94135DC0C}" destId="{72C63064-5363-43BA-966C-4DE17FE2F574}" srcOrd="3" destOrd="0" parTransId="{B87BFC31-7AAC-4523-949F-F2E8A8C8C25A}" sibTransId="{824164F7-1C48-4BAA-902C-39F173BE4E23}"/>
    <dgm:cxn modelId="{417960D7-5109-43B4-A035-4290AA66C5CA}" type="presOf" srcId="{37028732-E096-4F73-B3C0-D6C524A9E2D3}" destId="{209FBEA3-789B-4E50-A531-4574F61DFD36}" srcOrd="0" destOrd="0" presId="urn:microsoft.com/office/officeart/2018/2/layout/IconLabelList"/>
    <dgm:cxn modelId="{76670FF8-0B05-4824-A4E2-4140674204F5}" type="presParOf" srcId="{70FFFD6D-1383-4EDA-AD6C-46EDC522CB86}" destId="{2702E3AA-8EAE-435F-8CFC-32776435020B}" srcOrd="0" destOrd="0" presId="urn:microsoft.com/office/officeart/2018/2/layout/IconLabelList"/>
    <dgm:cxn modelId="{84813C61-83D3-4FA1-B441-5BC9769CC49A}" type="presParOf" srcId="{2702E3AA-8EAE-435F-8CFC-32776435020B}" destId="{B04E212C-48CE-45A9-B55F-A6B4677D1286}" srcOrd="0" destOrd="0" presId="urn:microsoft.com/office/officeart/2018/2/layout/IconLabelList"/>
    <dgm:cxn modelId="{E38E7C9B-110E-45DD-981E-51F0B07BCE7E}" type="presParOf" srcId="{2702E3AA-8EAE-435F-8CFC-32776435020B}" destId="{1D8D5AE6-3921-4E44-92A3-D13E55170917}" srcOrd="1" destOrd="0" presId="urn:microsoft.com/office/officeart/2018/2/layout/IconLabelList"/>
    <dgm:cxn modelId="{B92EA311-D8DD-42B8-82A4-C6409A47C224}" type="presParOf" srcId="{2702E3AA-8EAE-435F-8CFC-32776435020B}" destId="{E2234F45-097C-4EA0-8E3F-EE57EC190E52}" srcOrd="2" destOrd="0" presId="urn:microsoft.com/office/officeart/2018/2/layout/IconLabelList"/>
    <dgm:cxn modelId="{F553898F-8588-48F5-9126-3CAA0F11C253}" type="presParOf" srcId="{70FFFD6D-1383-4EDA-AD6C-46EDC522CB86}" destId="{8CFC96BB-B77F-43F5-AE54-2DFDE75DC01B}" srcOrd="1" destOrd="0" presId="urn:microsoft.com/office/officeart/2018/2/layout/IconLabelList"/>
    <dgm:cxn modelId="{9132B589-88A4-45D7-83A6-10690CE1712F}" type="presParOf" srcId="{70FFFD6D-1383-4EDA-AD6C-46EDC522CB86}" destId="{889DC1EF-C181-419D-B461-5A9E17CCF1C6}" srcOrd="2" destOrd="0" presId="urn:microsoft.com/office/officeart/2018/2/layout/IconLabelList"/>
    <dgm:cxn modelId="{E655469E-A50F-4DA5-BBEA-3F2ADEDB2BB5}" type="presParOf" srcId="{889DC1EF-C181-419D-B461-5A9E17CCF1C6}" destId="{2BF888CC-61E5-4F69-8E0A-F50603C6B77B}" srcOrd="0" destOrd="0" presId="urn:microsoft.com/office/officeart/2018/2/layout/IconLabelList"/>
    <dgm:cxn modelId="{D13F7A0A-7BD4-4D9C-8BB0-4227E2E403BE}" type="presParOf" srcId="{889DC1EF-C181-419D-B461-5A9E17CCF1C6}" destId="{801381FA-0E9F-4BBD-A820-4DFD5CD6A375}" srcOrd="1" destOrd="0" presId="urn:microsoft.com/office/officeart/2018/2/layout/IconLabelList"/>
    <dgm:cxn modelId="{864EE103-7B37-4B8A-A38F-43575E758C04}" type="presParOf" srcId="{889DC1EF-C181-419D-B461-5A9E17CCF1C6}" destId="{3FA4EA5F-1C40-42E9-9C51-5BD75025DE51}" srcOrd="2" destOrd="0" presId="urn:microsoft.com/office/officeart/2018/2/layout/IconLabelList"/>
    <dgm:cxn modelId="{37759A1F-BB57-42F0-ACE4-CE91CB87C1E9}" type="presParOf" srcId="{70FFFD6D-1383-4EDA-AD6C-46EDC522CB86}" destId="{8A5719E4-2EAC-4E64-A9CC-4DF353E9B6A1}" srcOrd="3" destOrd="0" presId="urn:microsoft.com/office/officeart/2018/2/layout/IconLabelList"/>
    <dgm:cxn modelId="{2FB0E7DA-D087-49F4-8B70-A3FB3C6071D2}" type="presParOf" srcId="{70FFFD6D-1383-4EDA-AD6C-46EDC522CB86}" destId="{8B3D5CB2-AD04-448F-AD83-63B3C82E77FB}" srcOrd="4" destOrd="0" presId="urn:microsoft.com/office/officeart/2018/2/layout/IconLabelList"/>
    <dgm:cxn modelId="{05895FA1-0A3D-4305-A47F-ECCED90B0043}" type="presParOf" srcId="{8B3D5CB2-AD04-448F-AD83-63B3C82E77FB}" destId="{12A2D3AB-BA03-4B00-84FD-9F953B779F7C}" srcOrd="0" destOrd="0" presId="urn:microsoft.com/office/officeart/2018/2/layout/IconLabelList"/>
    <dgm:cxn modelId="{EB888AD9-119E-4B4D-8859-75D18FEDA42F}" type="presParOf" srcId="{8B3D5CB2-AD04-448F-AD83-63B3C82E77FB}" destId="{DEBC342F-BCAC-49EB-947C-DADD4B81E664}" srcOrd="1" destOrd="0" presId="urn:microsoft.com/office/officeart/2018/2/layout/IconLabelList"/>
    <dgm:cxn modelId="{874B5BE1-4EF2-462F-B1D9-42C61A0A3E8C}" type="presParOf" srcId="{8B3D5CB2-AD04-448F-AD83-63B3C82E77FB}" destId="{D09B9915-6216-49E9-8C0B-575CB921DD28}" srcOrd="2" destOrd="0" presId="urn:microsoft.com/office/officeart/2018/2/layout/IconLabelList"/>
    <dgm:cxn modelId="{B86D4808-74A6-440C-B254-FD24F357DAEB}" type="presParOf" srcId="{70FFFD6D-1383-4EDA-AD6C-46EDC522CB86}" destId="{0D78F750-65D2-4991-ACCC-C453B0E9FFDB}" srcOrd="5" destOrd="0" presId="urn:microsoft.com/office/officeart/2018/2/layout/IconLabelList"/>
    <dgm:cxn modelId="{33A91832-099D-41E4-BDB5-ECECA66A9092}" type="presParOf" srcId="{70FFFD6D-1383-4EDA-AD6C-46EDC522CB86}" destId="{4AA05729-2FC6-43A9-991C-7A6BC22C464F}" srcOrd="6" destOrd="0" presId="urn:microsoft.com/office/officeart/2018/2/layout/IconLabelList"/>
    <dgm:cxn modelId="{E578722A-007F-4908-9586-A15179817E2B}" type="presParOf" srcId="{4AA05729-2FC6-43A9-991C-7A6BC22C464F}" destId="{CC458D42-80CF-4846-A284-8CCA58FDFF6B}" srcOrd="0" destOrd="0" presId="urn:microsoft.com/office/officeart/2018/2/layout/IconLabelList"/>
    <dgm:cxn modelId="{FACFF82E-6BEE-4CAB-953A-E3F19F7A61DC}" type="presParOf" srcId="{4AA05729-2FC6-43A9-991C-7A6BC22C464F}" destId="{00CE64C6-E109-4BA2-9C6E-5578D9CBC080}" srcOrd="1" destOrd="0" presId="urn:microsoft.com/office/officeart/2018/2/layout/IconLabelList"/>
    <dgm:cxn modelId="{B311D474-7888-4DA2-A7CF-1014AD838021}" type="presParOf" srcId="{4AA05729-2FC6-43A9-991C-7A6BC22C464F}" destId="{E537DE95-8A68-4E49-94FC-4261F202A664}" srcOrd="2" destOrd="0" presId="urn:microsoft.com/office/officeart/2018/2/layout/IconLabelList"/>
    <dgm:cxn modelId="{B772B82C-E9CD-4E67-8EC3-B726B48A2B70}" type="presParOf" srcId="{70FFFD6D-1383-4EDA-AD6C-46EDC522CB86}" destId="{F162AB70-C8B8-46B5-A342-E6E1209D4BD3}" srcOrd="7" destOrd="0" presId="urn:microsoft.com/office/officeart/2018/2/layout/IconLabelList"/>
    <dgm:cxn modelId="{2D1D8118-1FB6-4A1F-9577-BBE0D880A995}" type="presParOf" srcId="{70FFFD6D-1383-4EDA-AD6C-46EDC522CB86}" destId="{D35F10BC-7142-4161-B012-96CBCF4ED8F0}" srcOrd="8" destOrd="0" presId="urn:microsoft.com/office/officeart/2018/2/layout/IconLabelList"/>
    <dgm:cxn modelId="{96416DB6-E7E7-4AF2-B40B-EDDB690FC33C}" type="presParOf" srcId="{D35F10BC-7142-4161-B012-96CBCF4ED8F0}" destId="{F7258053-B33A-4EE2-A716-171B6E43C689}" srcOrd="0" destOrd="0" presId="urn:microsoft.com/office/officeart/2018/2/layout/IconLabelList"/>
    <dgm:cxn modelId="{56AC573A-C01B-4CEA-A564-E518481FD3A8}" type="presParOf" srcId="{D35F10BC-7142-4161-B012-96CBCF4ED8F0}" destId="{52682AAA-BE3F-4DA9-A47B-A366325EEB5C}" srcOrd="1" destOrd="0" presId="urn:microsoft.com/office/officeart/2018/2/layout/IconLabelList"/>
    <dgm:cxn modelId="{44A86ED3-333D-42AC-BCD4-7CC23A20315A}" type="presParOf" srcId="{D35F10BC-7142-4161-B012-96CBCF4ED8F0}" destId="{209FBEA3-789B-4E50-A531-4574F61DFD3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8DB849-2196-4FC9-9B19-AC3277EEE64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D58575-AF0F-49E5-803B-A790A9A41F96}">
      <dgm:prSet/>
      <dgm:spPr/>
      <dgm:t>
        <a:bodyPr/>
        <a:lstStyle/>
        <a:p>
          <a:r>
            <a:rPr lang="en-GB"/>
            <a:t>Jain schools</a:t>
          </a:r>
          <a:endParaRPr lang="en-US"/>
        </a:p>
      </dgm:t>
    </dgm:pt>
    <dgm:pt modelId="{66E44AF4-EDB6-4FA0-AFAA-0BB0492A6F12}" type="parTrans" cxnId="{1FE6D4CA-F787-4C16-A0BD-A0BBA24118AA}">
      <dgm:prSet/>
      <dgm:spPr/>
      <dgm:t>
        <a:bodyPr/>
        <a:lstStyle/>
        <a:p>
          <a:endParaRPr lang="en-US"/>
        </a:p>
      </dgm:t>
    </dgm:pt>
    <dgm:pt modelId="{8449C650-A426-4197-A5E8-BCDE4A1ABC90}" type="sibTrans" cxnId="{1FE6D4CA-F787-4C16-A0BD-A0BBA24118AA}">
      <dgm:prSet/>
      <dgm:spPr/>
      <dgm:t>
        <a:bodyPr/>
        <a:lstStyle/>
        <a:p>
          <a:endParaRPr lang="en-US"/>
        </a:p>
      </dgm:t>
    </dgm:pt>
    <dgm:pt modelId="{2EDA81B8-8546-4BDF-A4F6-477498EB1C39}">
      <dgm:prSet/>
      <dgm:spPr/>
      <dgm:t>
        <a:bodyPr/>
        <a:lstStyle/>
        <a:p>
          <a:r>
            <a:rPr lang="en-GB"/>
            <a:t>Jainism in RE curriculum</a:t>
          </a:r>
          <a:endParaRPr lang="en-US"/>
        </a:p>
      </dgm:t>
    </dgm:pt>
    <dgm:pt modelId="{194CC96B-5E26-4253-BBA7-2E6FF788F828}" type="parTrans" cxnId="{30918057-8872-4F3E-81B0-8FD583CF0028}">
      <dgm:prSet/>
      <dgm:spPr/>
      <dgm:t>
        <a:bodyPr/>
        <a:lstStyle/>
        <a:p>
          <a:endParaRPr lang="en-US"/>
        </a:p>
      </dgm:t>
    </dgm:pt>
    <dgm:pt modelId="{48F4DA88-205E-4A37-8B3A-D2F95FD586D6}" type="sibTrans" cxnId="{30918057-8872-4F3E-81B0-8FD583CF0028}">
      <dgm:prSet/>
      <dgm:spPr/>
      <dgm:t>
        <a:bodyPr/>
        <a:lstStyle/>
        <a:p>
          <a:endParaRPr lang="en-US"/>
        </a:p>
      </dgm:t>
    </dgm:pt>
    <dgm:pt modelId="{4ED43383-192E-496F-83DE-AD9CE4D7F0B6}">
      <dgm:prSet/>
      <dgm:spPr/>
      <dgm:t>
        <a:bodyPr/>
        <a:lstStyle/>
        <a:p>
          <a:r>
            <a:rPr lang="en-GB"/>
            <a:t>Jain adult classes</a:t>
          </a:r>
          <a:endParaRPr lang="en-US"/>
        </a:p>
      </dgm:t>
    </dgm:pt>
    <dgm:pt modelId="{EDCAC1CA-29AD-4C24-829D-1F47BBEFC44B}" type="parTrans" cxnId="{B7E3449D-4B78-473F-AC0D-8FCA11F64D93}">
      <dgm:prSet/>
      <dgm:spPr/>
      <dgm:t>
        <a:bodyPr/>
        <a:lstStyle/>
        <a:p>
          <a:endParaRPr lang="en-US"/>
        </a:p>
      </dgm:t>
    </dgm:pt>
    <dgm:pt modelId="{6BF9F95F-7AB0-41C2-8CC6-1C94204D414A}" type="sibTrans" cxnId="{B7E3449D-4B78-473F-AC0D-8FCA11F64D93}">
      <dgm:prSet/>
      <dgm:spPr/>
      <dgm:t>
        <a:bodyPr/>
        <a:lstStyle/>
        <a:p>
          <a:endParaRPr lang="en-US"/>
        </a:p>
      </dgm:t>
    </dgm:pt>
    <dgm:pt modelId="{44C058BF-E372-4E41-B601-6A3D7D61FE3A}">
      <dgm:prSet/>
      <dgm:spPr/>
      <dgm:t>
        <a:bodyPr/>
        <a:lstStyle/>
        <a:p>
          <a:r>
            <a:rPr lang="en-GB"/>
            <a:t>Jainism at university</a:t>
          </a:r>
          <a:endParaRPr lang="en-US"/>
        </a:p>
      </dgm:t>
    </dgm:pt>
    <dgm:pt modelId="{7D483B5D-EAB0-4D47-83C4-703125E646B2}" type="parTrans" cxnId="{FE82D144-01DD-439C-B36A-003904F8B606}">
      <dgm:prSet/>
      <dgm:spPr/>
      <dgm:t>
        <a:bodyPr/>
        <a:lstStyle/>
        <a:p>
          <a:endParaRPr lang="en-US"/>
        </a:p>
      </dgm:t>
    </dgm:pt>
    <dgm:pt modelId="{E6179799-0DC1-4418-A9C8-73A3375B1662}" type="sibTrans" cxnId="{FE82D144-01DD-439C-B36A-003904F8B606}">
      <dgm:prSet/>
      <dgm:spPr/>
      <dgm:t>
        <a:bodyPr/>
        <a:lstStyle/>
        <a:p>
          <a:endParaRPr lang="en-US"/>
        </a:p>
      </dgm:t>
    </dgm:pt>
    <dgm:pt modelId="{7948D00E-188C-49ED-BFD5-A164CB661095}">
      <dgm:prSet/>
      <dgm:spPr/>
      <dgm:t>
        <a:bodyPr/>
        <a:lstStyle/>
        <a:p>
          <a:r>
            <a:rPr lang="en-GB"/>
            <a:t>Jain Societies at Universities</a:t>
          </a:r>
          <a:endParaRPr lang="en-US"/>
        </a:p>
      </dgm:t>
    </dgm:pt>
    <dgm:pt modelId="{CBDC1F05-9C12-4AE4-8372-4BB8C609A952}" type="parTrans" cxnId="{B86C15D3-ABBF-49B7-9F58-760A3B17CF0E}">
      <dgm:prSet/>
      <dgm:spPr/>
      <dgm:t>
        <a:bodyPr/>
        <a:lstStyle/>
        <a:p>
          <a:endParaRPr lang="en-US"/>
        </a:p>
      </dgm:t>
    </dgm:pt>
    <dgm:pt modelId="{041AAEE3-6D37-4282-AED3-8059BEF480AA}" type="sibTrans" cxnId="{B86C15D3-ABBF-49B7-9F58-760A3B17CF0E}">
      <dgm:prSet/>
      <dgm:spPr/>
      <dgm:t>
        <a:bodyPr/>
        <a:lstStyle/>
        <a:p>
          <a:endParaRPr lang="en-US"/>
        </a:p>
      </dgm:t>
    </dgm:pt>
    <dgm:pt modelId="{A95FE92C-8EEC-4CC0-A5B4-3F0A7F07E487}" type="pres">
      <dgm:prSet presAssocID="{A18DB849-2196-4FC9-9B19-AC3277EEE644}" presName="vert0" presStyleCnt="0">
        <dgm:presLayoutVars>
          <dgm:dir/>
          <dgm:animOne val="branch"/>
          <dgm:animLvl val="lvl"/>
        </dgm:presLayoutVars>
      </dgm:prSet>
      <dgm:spPr/>
    </dgm:pt>
    <dgm:pt modelId="{52A5E1D0-8E69-49EE-8E34-B5E5410BBE60}" type="pres">
      <dgm:prSet presAssocID="{90D58575-AF0F-49E5-803B-A790A9A41F96}" presName="thickLine" presStyleLbl="alignNode1" presStyleIdx="0" presStyleCnt="5"/>
      <dgm:spPr/>
    </dgm:pt>
    <dgm:pt modelId="{80674D07-2C5E-4735-B7F2-657AB8D85D30}" type="pres">
      <dgm:prSet presAssocID="{90D58575-AF0F-49E5-803B-A790A9A41F96}" presName="horz1" presStyleCnt="0"/>
      <dgm:spPr/>
    </dgm:pt>
    <dgm:pt modelId="{1EF9BBE6-1051-49F7-AE7B-FEC0C8DF692D}" type="pres">
      <dgm:prSet presAssocID="{90D58575-AF0F-49E5-803B-A790A9A41F96}" presName="tx1" presStyleLbl="revTx" presStyleIdx="0" presStyleCnt="5"/>
      <dgm:spPr/>
    </dgm:pt>
    <dgm:pt modelId="{746E137F-BD03-4F21-B638-A5C228100320}" type="pres">
      <dgm:prSet presAssocID="{90D58575-AF0F-49E5-803B-A790A9A41F96}" presName="vert1" presStyleCnt="0"/>
      <dgm:spPr/>
    </dgm:pt>
    <dgm:pt modelId="{14CB5E6B-3FA1-46F0-8719-D5F7726BFF38}" type="pres">
      <dgm:prSet presAssocID="{2EDA81B8-8546-4BDF-A4F6-477498EB1C39}" presName="thickLine" presStyleLbl="alignNode1" presStyleIdx="1" presStyleCnt="5"/>
      <dgm:spPr/>
    </dgm:pt>
    <dgm:pt modelId="{F8375F89-4D32-41A5-A738-25962564ED9A}" type="pres">
      <dgm:prSet presAssocID="{2EDA81B8-8546-4BDF-A4F6-477498EB1C39}" presName="horz1" presStyleCnt="0"/>
      <dgm:spPr/>
    </dgm:pt>
    <dgm:pt modelId="{69608017-39A0-4DC7-8B48-D8C759A8D7D8}" type="pres">
      <dgm:prSet presAssocID="{2EDA81B8-8546-4BDF-A4F6-477498EB1C39}" presName="tx1" presStyleLbl="revTx" presStyleIdx="1" presStyleCnt="5"/>
      <dgm:spPr/>
    </dgm:pt>
    <dgm:pt modelId="{973A3669-D9B6-4288-9C25-89F5722F1117}" type="pres">
      <dgm:prSet presAssocID="{2EDA81B8-8546-4BDF-A4F6-477498EB1C39}" presName="vert1" presStyleCnt="0"/>
      <dgm:spPr/>
    </dgm:pt>
    <dgm:pt modelId="{B11EE2DA-AEB0-47AA-BF0E-3115D0BA1345}" type="pres">
      <dgm:prSet presAssocID="{4ED43383-192E-496F-83DE-AD9CE4D7F0B6}" presName="thickLine" presStyleLbl="alignNode1" presStyleIdx="2" presStyleCnt="5"/>
      <dgm:spPr/>
    </dgm:pt>
    <dgm:pt modelId="{C995B655-6E5E-42F1-88DF-95BC70B5E9BB}" type="pres">
      <dgm:prSet presAssocID="{4ED43383-192E-496F-83DE-AD9CE4D7F0B6}" presName="horz1" presStyleCnt="0"/>
      <dgm:spPr/>
    </dgm:pt>
    <dgm:pt modelId="{49C3D668-8E2C-41CF-B9FE-C7C768A24717}" type="pres">
      <dgm:prSet presAssocID="{4ED43383-192E-496F-83DE-AD9CE4D7F0B6}" presName="tx1" presStyleLbl="revTx" presStyleIdx="2" presStyleCnt="5"/>
      <dgm:spPr/>
    </dgm:pt>
    <dgm:pt modelId="{80E12F93-A856-46A8-B94B-AB8103DF6EA5}" type="pres">
      <dgm:prSet presAssocID="{4ED43383-192E-496F-83DE-AD9CE4D7F0B6}" presName="vert1" presStyleCnt="0"/>
      <dgm:spPr/>
    </dgm:pt>
    <dgm:pt modelId="{137A0E89-428F-4DBE-922B-BBC84EEE0DDC}" type="pres">
      <dgm:prSet presAssocID="{44C058BF-E372-4E41-B601-6A3D7D61FE3A}" presName="thickLine" presStyleLbl="alignNode1" presStyleIdx="3" presStyleCnt="5"/>
      <dgm:spPr/>
    </dgm:pt>
    <dgm:pt modelId="{3B7E31B9-F1BE-4284-B3D0-E548DB168811}" type="pres">
      <dgm:prSet presAssocID="{44C058BF-E372-4E41-B601-6A3D7D61FE3A}" presName="horz1" presStyleCnt="0"/>
      <dgm:spPr/>
    </dgm:pt>
    <dgm:pt modelId="{D22AD174-DC9A-4A00-8607-CEBCF3A912BB}" type="pres">
      <dgm:prSet presAssocID="{44C058BF-E372-4E41-B601-6A3D7D61FE3A}" presName="tx1" presStyleLbl="revTx" presStyleIdx="3" presStyleCnt="5"/>
      <dgm:spPr/>
    </dgm:pt>
    <dgm:pt modelId="{F64D42B7-483D-4DD8-A6EF-9CEC7B99A31A}" type="pres">
      <dgm:prSet presAssocID="{44C058BF-E372-4E41-B601-6A3D7D61FE3A}" presName="vert1" presStyleCnt="0"/>
      <dgm:spPr/>
    </dgm:pt>
    <dgm:pt modelId="{120D42A9-2C1A-41F5-9BCA-5B880A6CA427}" type="pres">
      <dgm:prSet presAssocID="{7948D00E-188C-49ED-BFD5-A164CB661095}" presName="thickLine" presStyleLbl="alignNode1" presStyleIdx="4" presStyleCnt="5"/>
      <dgm:spPr/>
    </dgm:pt>
    <dgm:pt modelId="{592EB3C6-5A61-42D8-8119-812CBC523417}" type="pres">
      <dgm:prSet presAssocID="{7948D00E-188C-49ED-BFD5-A164CB661095}" presName="horz1" presStyleCnt="0"/>
      <dgm:spPr/>
    </dgm:pt>
    <dgm:pt modelId="{FE1CFF2B-CACC-4D94-988E-8AA3B94A9460}" type="pres">
      <dgm:prSet presAssocID="{7948D00E-188C-49ED-BFD5-A164CB661095}" presName="tx1" presStyleLbl="revTx" presStyleIdx="4" presStyleCnt="5"/>
      <dgm:spPr/>
    </dgm:pt>
    <dgm:pt modelId="{2A5F03AF-07D0-4217-9689-626F8B7F8F93}" type="pres">
      <dgm:prSet presAssocID="{7948D00E-188C-49ED-BFD5-A164CB661095}" presName="vert1" presStyleCnt="0"/>
      <dgm:spPr/>
    </dgm:pt>
  </dgm:ptLst>
  <dgm:cxnLst>
    <dgm:cxn modelId="{56AF262A-E534-46DB-B03E-8BC87EB185C1}" type="presOf" srcId="{2EDA81B8-8546-4BDF-A4F6-477498EB1C39}" destId="{69608017-39A0-4DC7-8B48-D8C759A8D7D8}" srcOrd="0" destOrd="0" presId="urn:microsoft.com/office/officeart/2008/layout/LinedList"/>
    <dgm:cxn modelId="{C9ED2330-BBB2-4100-A346-2F74F7F0B0A3}" type="presOf" srcId="{4ED43383-192E-496F-83DE-AD9CE4D7F0B6}" destId="{49C3D668-8E2C-41CF-B9FE-C7C768A24717}" srcOrd="0" destOrd="0" presId="urn:microsoft.com/office/officeart/2008/layout/LinedList"/>
    <dgm:cxn modelId="{FE82D144-01DD-439C-B36A-003904F8B606}" srcId="{A18DB849-2196-4FC9-9B19-AC3277EEE644}" destId="{44C058BF-E372-4E41-B601-6A3D7D61FE3A}" srcOrd="3" destOrd="0" parTransId="{7D483B5D-EAB0-4D47-83C4-703125E646B2}" sibTransId="{E6179799-0DC1-4418-A9C8-73A3375B1662}"/>
    <dgm:cxn modelId="{89B05D53-76B5-4DAA-AD41-51F0CF96875C}" type="presOf" srcId="{90D58575-AF0F-49E5-803B-A790A9A41F96}" destId="{1EF9BBE6-1051-49F7-AE7B-FEC0C8DF692D}" srcOrd="0" destOrd="0" presId="urn:microsoft.com/office/officeart/2008/layout/LinedList"/>
    <dgm:cxn modelId="{30918057-8872-4F3E-81B0-8FD583CF0028}" srcId="{A18DB849-2196-4FC9-9B19-AC3277EEE644}" destId="{2EDA81B8-8546-4BDF-A4F6-477498EB1C39}" srcOrd="1" destOrd="0" parTransId="{194CC96B-5E26-4253-BBA7-2E6FF788F828}" sibTransId="{48F4DA88-205E-4A37-8B3A-D2F95FD586D6}"/>
    <dgm:cxn modelId="{B7E3449D-4B78-473F-AC0D-8FCA11F64D93}" srcId="{A18DB849-2196-4FC9-9B19-AC3277EEE644}" destId="{4ED43383-192E-496F-83DE-AD9CE4D7F0B6}" srcOrd="2" destOrd="0" parTransId="{EDCAC1CA-29AD-4C24-829D-1F47BBEFC44B}" sibTransId="{6BF9F95F-7AB0-41C2-8CC6-1C94204D414A}"/>
    <dgm:cxn modelId="{94546AA2-D77B-44D2-B8E6-1D77C56FB928}" type="presOf" srcId="{A18DB849-2196-4FC9-9B19-AC3277EEE644}" destId="{A95FE92C-8EEC-4CC0-A5B4-3F0A7F07E487}" srcOrd="0" destOrd="0" presId="urn:microsoft.com/office/officeart/2008/layout/LinedList"/>
    <dgm:cxn modelId="{1FE6D4CA-F787-4C16-A0BD-A0BBA24118AA}" srcId="{A18DB849-2196-4FC9-9B19-AC3277EEE644}" destId="{90D58575-AF0F-49E5-803B-A790A9A41F96}" srcOrd="0" destOrd="0" parTransId="{66E44AF4-EDB6-4FA0-AFAA-0BB0492A6F12}" sibTransId="{8449C650-A426-4197-A5E8-BCDE4A1ABC90}"/>
    <dgm:cxn modelId="{B86C15D3-ABBF-49B7-9F58-760A3B17CF0E}" srcId="{A18DB849-2196-4FC9-9B19-AC3277EEE644}" destId="{7948D00E-188C-49ED-BFD5-A164CB661095}" srcOrd="4" destOrd="0" parTransId="{CBDC1F05-9C12-4AE4-8372-4BB8C609A952}" sibTransId="{041AAEE3-6D37-4282-AED3-8059BEF480AA}"/>
    <dgm:cxn modelId="{A6AC31ED-F75B-4824-9009-354D27DBED7D}" type="presOf" srcId="{44C058BF-E372-4E41-B601-6A3D7D61FE3A}" destId="{D22AD174-DC9A-4A00-8607-CEBCF3A912BB}" srcOrd="0" destOrd="0" presId="urn:microsoft.com/office/officeart/2008/layout/LinedList"/>
    <dgm:cxn modelId="{0D9107F0-9703-4C89-8A86-BBA4B7ED9CEE}" type="presOf" srcId="{7948D00E-188C-49ED-BFD5-A164CB661095}" destId="{FE1CFF2B-CACC-4D94-988E-8AA3B94A9460}" srcOrd="0" destOrd="0" presId="urn:microsoft.com/office/officeart/2008/layout/LinedList"/>
    <dgm:cxn modelId="{85890B81-3738-46FE-85C2-33BD475EA8CE}" type="presParOf" srcId="{A95FE92C-8EEC-4CC0-A5B4-3F0A7F07E487}" destId="{52A5E1D0-8E69-49EE-8E34-B5E5410BBE60}" srcOrd="0" destOrd="0" presId="urn:microsoft.com/office/officeart/2008/layout/LinedList"/>
    <dgm:cxn modelId="{9D958B1C-23B9-4A17-8C90-D7BDE27EDCAD}" type="presParOf" srcId="{A95FE92C-8EEC-4CC0-A5B4-3F0A7F07E487}" destId="{80674D07-2C5E-4735-B7F2-657AB8D85D30}" srcOrd="1" destOrd="0" presId="urn:microsoft.com/office/officeart/2008/layout/LinedList"/>
    <dgm:cxn modelId="{3963F4AE-1AB3-4A79-95C6-46B2DECD6920}" type="presParOf" srcId="{80674D07-2C5E-4735-B7F2-657AB8D85D30}" destId="{1EF9BBE6-1051-49F7-AE7B-FEC0C8DF692D}" srcOrd="0" destOrd="0" presId="urn:microsoft.com/office/officeart/2008/layout/LinedList"/>
    <dgm:cxn modelId="{820EB3BC-DD28-4FD7-84CC-41ADFFB875A6}" type="presParOf" srcId="{80674D07-2C5E-4735-B7F2-657AB8D85D30}" destId="{746E137F-BD03-4F21-B638-A5C228100320}" srcOrd="1" destOrd="0" presId="urn:microsoft.com/office/officeart/2008/layout/LinedList"/>
    <dgm:cxn modelId="{C622E7B5-DD5C-4866-8A92-16D851DC87C2}" type="presParOf" srcId="{A95FE92C-8EEC-4CC0-A5B4-3F0A7F07E487}" destId="{14CB5E6B-3FA1-46F0-8719-D5F7726BFF38}" srcOrd="2" destOrd="0" presId="urn:microsoft.com/office/officeart/2008/layout/LinedList"/>
    <dgm:cxn modelId="{CCEE61B6-B93D-4BA7-B207-C2CD35D96BE4}" type="presParOf" srcId="{A95FE92C-8EEC-4CC0-A5B4-3F0A7F07E487}" destId="{F8375F89-4D32-41A5-A738-25962564ED9A}" srcOrd="3" destOrd="0" presId="urn:microsoft.com/office/officeart/2008/layout/LinedList"/>
    <dgm:cxn modelId="{FDB1E913-5847-4D47-84F2-00AB54548CF4}" type="presParOf" srcId="{F8375F89-4D32-41A5-A738-25962564ED9A}" destId="{69608017-39A0-4DC7-8B48-D8C759A8D7D8}" srcOrd="0" destOrd="0" presId="urn:microsoft.com/office/officeart/2008/layout/LinedList"/>
    <dgm:cxn modelId="{2EA804C7-FB9A-43F2-BBFE-8F8FD6584EAD}" type="presParOf" srcId="{F8375F89-4D32-41A5-A738-25962564ED9A}" destId="{973A3669-D9B6-4288-9C25-89F5722F1117}" srcOrd="1" destOrd="0" presId="urn:microsoft.com/office/officeart/2008/layout/LinedList"/>
    <dgm:cxn modelId="{5948FC53-02CB-4DC1-94FF-E767226B2F8E}" type="presParOf" srcId="{A95FE92C-8EEC-4CC0-A5B4-3F0A7F07E487}" destId="{B11EE2DA-AEB0-47AA-BF0E-3115D0BA1345}" srcOrd="4" destOrd="0" presId="urn:microsoft.com/office/officeart/2008/layout/LinedList"/>
    <dgm:cxn modelId="{354519F2-D05B-4DE1-9E61-E0F414D827FD}" type="presParOf" srcId="{A95FE92C-8EEC-4CC0-A5B4-3F0A7F07E487}" destId="{C995B655-6E5E-42F1-88DF-95BC70B5E9BB}" srcOrd="5" destOrd="0" presId="urn:microsoft.com/office/officeart/2008/layout/LinedList"/>
    <dgm:cxn modelId="{4B5CB8F4-5853-41D6-95CE-DCBCA5085A6B}" type="presParOf" srcId="{C995B655-6E5E-42F1-88DF-95BC70B5E9BB}" destId="{49C3D668-8E2C-41CF-B9FE-C7C768A24717}" srcOrd="0" destOrd="0" presId="urn:microsoft.com/office/officeart/2008/layout/LinedList"/>
    <dgm:cxn modelId="{C93137D5-D65E-4A05-9C64-AD5B8DA27E1C}" type="presParOf" srcId="{C995B655-6E5E-42F1-88DF-95BC70B5E9BB}" destId="{80E12F93-A856-46A8-B94B-AB8103DF6EA5}" srcOrd="1" destOrd="0" presId="urn:microsoft.com/office/officeart/2008/layout/LinedList"/>
    <dgm:cxn modelId="{9477F6FC-A2D1-42DF-87A1-374E5849CD45}" type="presParOf" srcId="{A95FE92C-8EEC-4CC0-A5B4-3F0A7F07E487}" destId="{137A0E89-428F-4DBE-922B-BBC84EEE0DDC}" srcOrd="6" destOrd="0" presId="urn:microsoft.com/office/officeart/2008/layout/LinedList"/>
    <dgm:cxn modelId="{29577210-58A6-4DC2-8188-4E8D5E32F1E1}" type="presParOf" srcId="{A95FE92C-8EEC-4CC0-A5B4-3F0A7F07E487}" destId="{3B7E31B9-F1BE-4284-B3D0-E548DB168811}" srcOrd="7" destOrd="0" presId="urn:microsoft.com/office/officeart/2008/layout/LinedList"/>
    <dgm:cxn modelId="{7FBAA366-097A-49F4-98E0-BE67B071BD55}" type="presParOf" srcId="{3B7E31B9-F1BE-4284-B3D0-E548DB168811}" destId="{D22AD174-DC9A-4A00-8607-CEBCF3A912BB}" srcOrd="0" destOrd="0" presId="urn:microsoft.com/office/officeart/2008/layout/LinedList"/>
    <dgm:cxn modelId="{CAB10007-60F0-4E4F-A278-9D25C72807FA}" type="presParOf" srcId="{3B7E31B9-F1BE-4284-B3D0-E548DB168811}" destId="{F64D42B7-483D-4DD8-A6EF-9CEC7B99A31A}" srcOrd="1" destOrd="0" presId="urn:microsoft.com/office/officeart/2008/layout/LinedList"/>
    <dgm:cxn modelId="{933C2A6A-51C7-468C-BE3C-7AB80C4C1846}" type="presParOf" srcId="{A95FE92C-8EEC-4CC0-A5B4-3F0A7F07E487}" destId="{120D42A9-2C1A-41F5-9BCA-5B880A6CA427}" srcOrd="8" destOrd="0" presId="urn:microsoft.com/office/officeart/2008/layout/LinedList"/>
    <dgm:cxn modelId="{520B0A86-2C0A-4E8A-93AC-5A8AB42C72BC}" type="presParOf" srcId="{A95FE92C-8EEC-4CC0-A5B4-3F0A7F07E487}" destId="{592EB3C6-5A61-42D8-8119-812CBC523417}" srcOrd="9" destOrd="0" presId="urn:microsoft.com/office/officeart/2008/layout/LinedList"/>
    <dgm:cxn modelId="{95464056-ACB2-42F8-B852-0F1C1B3A3C65}" type="presParOf" srcId="{592EB3C6-5A61-42D8-8119-812CBC523417}" destId="{FE1CFF2B-CACC-4D94-988E-8AA3B94A9460}" srcOrd="0" destOrd="0" presId="urn:microsoft.com/office/officeart/2008/layout/LinedList"/>
    <dgm:cxn modelId="{D06A2DF0-3CB8-4341-99D5-15C955DBA14D}" type="presParOf" srcId="{592EB3C6-5A61-42D8-8119-812CBC523417}" destId="{2A5F03AF-07D0-4217-9689-626F8B7F8F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2EDD2-0B98-4B75-B476-704ACD975E62}">
      <dsp:nvSpPr>
        <dsp:cNvPr id="0" name=""/>
        <dsp:cNvSpPr/>
      </dsp:nvSpPr>
      <dsp:spPr>
        <a:xfrm>
          <a:off x="0" y="12311"/>
          <a:ext cx="891540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/>
            <a:t>Ahiṃsā</a:t>
          </a:r>
          <a:r>
            <a:rPr lang="en-GB" sz="3000" kern="1200"/>
            <a:t> =&gt; stop violence to the planet (climate change)</a:t>
          </a:r>
          <a:endParaRPr lang="en-US" sz="3000" kern="1200"/>
        </a:p>
      </dsp:txBody>
      <dsp:txXfrm>
        <a:off x="58257" y="70568"/>
        <a:ext cx="8798886" cy="1076886"/>
      </dsp:txXfrm>
    </dsp:sp>
    <dsp:sp modelId="{23C63713-EB55-400C-9002-B434937AAF46}">
      <dsp:nvSpPr>
        <dsp:cNvPr id="0" name=""/>
        <dsp:cNvSpPr/>
      </dsp:nvSpPr>
      <dsp:spPr>
        <a:xfrm>
          <a:off x="0" y="1292111"/>
          <a:ext cx="891540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/>
            <a:t>Anekāntavāda</a:t>
          </a:r>
          <a:r>
            <a:rPr lang="en-GB" sz="3000" kern="1200"/>
            <a:t> =&gt; live with tolerance and diversity (stop the wars)</a:t>
          </a:r>
          <a:endParaRPr lang="en-US" sz="3000" kern="1200"/>
        </a:p>
      </dsp:txBody>
      <dsp:txXfrm>
        <a:off x="58257" y="1350368"/>
        <a:ext cx="8798886" cy="1076886"/>
      </dsp:txXfrm>
    </dsp:sp>
    <dsp:sp modelId="{AC689C87-8615-4A77-896B-2C5479E8E8EC}">
      <dsp:nvSpPr>
        <dsp:cNvPr id="0" name=""/>
        <dsp:cNvSpPr/>
      </dsp:nvSpPr>
      <dsp:spPr>
        <a:xfrm>
          <a:off x="0" y="2571911"/>
          <a:ext cx="891540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/>
            <a:t>Aparigraha</a:t>
          </a:r>
          <a:r>
            <a:rPr lang="en-GB" sz="3000" kern="1200"/>
            <a:t> – live in harmony (stop the poverty)</a:t>
          </a:r>
          <a:endParaRPr lang="en-US" sz="3000" kern="1200"/>
        </a:p>
      </dsp:txBody>
      <dsp:txXfrm>
        <a:off x="58257" y="2630168"/>
        <a:ext cx="8798886" cy="1076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E212C-48CE-45A9-B55F-A6B4677D1286}">
      <dsp:nvSpPr>
        <dsp:cNvPr id="0" name=""/>
        <dsp:cNvSpPr/>
      </dsp:nvSpPr>
      <dsp:spPr>
        <a:xfrm>
          <a:off x="459683" y="394813"/>
          <a:ext cx="747509" cy="7475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234F45-097C-4EA0-8E3F-EE57EC190E52}">
      <dsp:nvSpPr>
        <dsp:cNvPr id="0" name=""/>
        <dsp:cNvSpPr/>
      </dsp:nvSpPr>
      <dsp:spPr>
        <a:xfrm>
          <a:off x="2871" y="1582096"/>
          <a:ext cx="1661132" cy="1744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‘Jain’ welcoming ceremony for mixed couples</a:t>
          </a:r>
          <a:endParaRPr lang="en-US" sz="2400" kern="1200"/>
        </a:p>
      </dsp:txBody>
      <dsp:txXfrm>
        <a:off x="2871" y="1582096"/>
        <a:ext cx="1661132" cy="1744189"/>
      </dsp:txXfrm>
    </dsp:sp>
    <dsp:sp modelId="{2BF888CC-61E5-4F69-8E0A-F50603C6B77B}">
      <dsp:nvSpPr>
        <dsp:cNvPr id="0" name=""/>
        <dsp:cNvSpPr/>
      </dsp:nvSpPr>
      <dsp:spPr>
        <a:xfrm>
          <a:off x="2411514" y="394813"/>
          <a:ext cx="747509" cy="7475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4EA5F-1C40-42E9-9C51-5BD75025DE51}">
      <dsp:nvSpPr>
        <dsp:cNvPr id="0" name=""/>
        <dsp:cNvSpPr/>
      </dsp:nvSpPr>
      <dsp:spPr>
        <a:xfrm>
          <a:off x="1954702" y="1582096"/>
          <a:ext cx="1661132" cy="1744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Festivals in English </a:t>
          </a:r>
          <a:endParaRPr lang="en-US" sz="2400" kern="1200"/>
        </a:p>
      </dsp:txBody>
      <dsp:txXfrm>
        <a:off x="1954702" y="1582096"/>
        <a:ext cx="1661132" cy="1744189"/>
      </dsp:txXfrm>
    </dsp:sp>
    <dsp:sp modelId="{12A2D3AB-BA03-4B00-84FD-9F953B779F7C}">
      <dsp:nvSpPr>
        <dsp:cNvPr id="0" name=""/>
        <dsp:cNvSpPr/>
      </dsp:nvSpPr>
      <dsp:spPr>
        <a:xfrm>
          <a:off x="4363345" y="394813"/>
          <a:ext cx="747509" cy="7475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B9915-6216-49E9-8C0B-575CB921DD28}">
      <dsp:nvSpPr>
        <dsp:cNvPr id="0" name=""/>
        <dsp:cNvSpPr/>
      </dsp:nvSpPr>
      <dsp:spPr>
        <a:xfrm>
          <a:off x="3906533" y="1582096"/>
          <a:ext cx="1661132" cy="1744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Jain education </a:t>
          </a:r>
          <a:endParaRPr lang="en-US" sz="2400" kern="1200"/>
        </a:p>
      </dsp:txBody>
      <dsp:txXfrm>
        <a:off x="3906533" y="1582096"/>
        <a:ext cx="1661132" cy="1744189"/>
      </dsp:txXfrm>
    </dsp:sp>
    <dsp:sp modelId="{CC458D42-80CF-4846-A284-8CCA58FDFF6B}">
      <dsp:nvSpPr>
        <dsp:cNvPr id="0" name=""/>
        <dsp:cNvSpPr/>
      </dsp:nvSpPr>
      <dsp:spPr>
        <a:xfrm>
          <a:off x="6315176" y="394813"/>
          <a:ext cx="747509" cy="7475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7DE95-8A68-4E49-94FC-4261F202A664}">
      <dsp:nvSpPr>
        <dsp:cNvPr id="0" name=""/>
        <dsp:cNvSpPr/>
      </dsp:nvSpPr>
      <dsp:spPr>
        <a:xfrm>
          <a:off x="5858364" y="1582096"/>
          <a:ext cx="1661132" cy="1744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Jain identity (symbol) </a:t>
          </a:r>
          <a:endParaRPr lang="en-US" sz="2400" kern="1200"/>
        </a:p>
      </dsp:txBody>
      <dsp:txXfrm>
        <a:off x="5858364" y="1582096"/>
        <a:ext cx="1661132" cy="1744189"/>
      </dsp:txXfrm>
    </dsp:sp>
    <dsp:sp modelId="{F7258053-B33A-4EE2-A716-171B6E43C689}">
      <dsp:nvSpPr>
        <dsp:cNvPr id="0" name=""/>
        <dsp:cNvSpPr/>
      </dsp:nvSpPr>
      <dsp:spPr>
        <a:xfrm>
          <a:off x="8267007" y="394813"/>
          <a:ext cx="747509" cy="7475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FBEA3-789B-4E50-A531-4574F61DFD36}">
      <dsp:nvSpPr>
        <dsp:cNvPr id="0" name=""/>
        <dsp:cNvSpPr/>
      </dsp:nvSpPr>
      <dsp:spPr>
        <a:xfrm>
          <a:off x="7810195" y="1582096"/>
          <a:ext cx="1661132" cy="1744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Jain identity – schools / hospitals / govt</a:t>
          </a:r>
          <a:endParaRPr lang="en-US" sz="2400" kern="1200"/>
        </a:p>
      </dsp:txBody>
      <dsp:txXfrm>
        <a:off x="7810195" y="1582096"/>
        <a:ext cx="1661132" cy="17441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5E1D0-8E69-49EE-8E34-B5E5410BBE60}">
      <dsp:nvSpPr>
        <dsp:cNvPr id="0" name=""/>
        <dsp:cNvSpPr/>
      </dsp:nvSpPr>
      <dsp:spPr>
        <a:xfrm>
          <a:off x="0" y="461"/>
          <a:ext cx="891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9BBE6-1051-49F7-AE7B-FEC0C8DF692D}">
      <dsp:nvSpPr>
        <dsp:cNvPr id="0" name=""/>
        <dsp:cNvSpPr/>
      </dsp:nvSpPr>
      <dsp:spPr>
        <a:xfrm>
          <a:off x="0" y="461"/>
          <a:ext cx="8915400" cy="755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Jain schools</a:t>
          </a:r>
          <a:endParaRPr lang="en-US" sz="3400" kern="1200"/>
        </a:p>
      </dsp:txBody>
      <dsp:txXfrm>
        <a:off x="0" y="461"/>
        <a:ext cx="8915400" cy="755339"/>
      </dsp:txXfrm>
    </dsp:sp>
    <dsp:sp modelId="{14CB5E6B-3FA1-46F0-8719-D5F7726BFF38}">
      <dsp:nvSpPr>
        <dsp:cNvPr id="0" name=""/>
        <dsp:cNvSpPr/>
      </dsp:nvSpPr>
      <dsp:spPr>
        <a:xfrm>
          <a:off x="0" y="755801"/>
          <a:ext cx="891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08017-39A0-4DC7-8B48-D8C759A8D7D8}">
      <dsp:nvSpPr>
        <dsp:cNvPr id="0" name=""/>
        <dsp:cNvSpPr/>
      </dsp:nvSpPr>
      <dsp:spPr>
        <a:xfrm>
          <a:off x="0" y="755801"/>
          <a:ext cx="8915400" cy="755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Jainism in RE curriculum</a:t>
          </a:r>
          <a:endParaRPr lang="en-US" sz="3400" kern="1200"/>
        </a:p>
      </dsp:txBody>
      <dsp:txXfrm>
        <a:off x="0" y="755801"/>
        <a:ext cx="8915400" cy="755339"/>
      </dsp:txXfrm>
    </dsp:sp>
    <dsp:sp modelId="{B11EE2DA-AEB0-47AA-BF0E-3115D0BA1345}">
      <dsp:nvSpPr>
        <dsp:cNvPr id="0" name=""/>
        <dsp:cNvSpPr/>
      </dsp:nvSpPr>
      <dsp:spPr>
        <a:xfrm>
          <a:off x="0" y="1511141"/>
          <a:ext cx="891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3D668-8E2C-41CF-B9FE-C7C768A24717}">
      <dsp:nvSpPr>
        <dsp:cNvPr id="0" name=""/>
        <dsp:cNvSpPr/>
      </dsp:nvSpPr>
      <dsp:spPr>
        <a:xfrm>
          <a:off x="0" y="1511141"/>
          <a:ext cx="8915400" cy="755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Jain adult classes</a:t>
          </a:r>
          <a:endParaRPr lang="en-US" sz="3400" kern="1200"/>
        </a:p>
      </dsp:txBody>
      <dsp:txXfrm>
        <a:off x="0" y="1511141"/>
        <a:ext cx="8915400" cy="755339"/>
      </dsp:txXfrm>
    </dsp:sp>
    <dsp:sp modelId="{137A0E89-428F-4DBE-922B-BBC84EEE0DDC}">
      <dsp:nvSpPr>
        <dsp:cNvPr id="0" name=""/>
        <dsp:cNvSpPr/>
      </dsp:nvSpPr>
      <dsp:spPr>
        <a:xfrm>
          <a:off x="0" y="2266480"/>
          <a:ext cx="891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AD174-DC9A-4A00-8607-CEBCF3A912BB}">
      <dsp:nvSpPr>
        <dsp:cNvPr id="0" name=""/>
        <dsp:cNvSpPr/>
      </dsp:nvSpPr>
      <dsp:spPr>
        <a:xfrm>
          <a:off x="0" y="2266480"/>
          <a:ext cx="8915400" cy="755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Jainism at university</a:t>
          </a:r>
          <a:endParaRPr lang="en-US" sz="3400" kern="1200"/>
        </a:p>
      </dsp:txBody>
      <dsp:txXfrm>
        <a:off x="0" y="2266480"/>
        <a:ext cx="8915400" cy="755339"/>
      </dsp:txXfrm>
    </dsp:sp>
    <dsp:sp modelId="{120D42A9-2C1A-41F5-9BCA-5B880A6CA427}">
      <dsp:nvSpPr>
        <dsp:cNvPr id="0" name=""/>
        <dsp:cNvSpPr/>
      </dsp:nvSpPr>
      <dsp:spPr>
        <a:xfrm>
          <a:off x="0" y="3021820"/>
          <a:ext cx="891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CFF2B-CACC-4D94-988E-8AA3B94A9460}">
      <dsp:nvSpPr>
        <dsp:cNvPr id="0" name=""/>
        <dsp:cNvSpPr/>
      </dsp:nvSpPr>
      <dsp:spPr>
        <a:xfrm>
          <a:off x="0" y="3021820"/>
          <a:ext cx="8915400" cy="755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Jain Societies at Universities</a:t>
          </a:r>
          <a:endParaRPr lang="en-US" sz="3400" kern="1200"/>
        </a:p>
      </dsp:txBody>
      <dsp:txXfrm>
        <a:off x="0" y="3021820"/>
        <a:ext cx="8915400" cy="755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83EBF-7365-4BA1-BE68-2AF69172008B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971D8-6429-4BA5-8D47-883469541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6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971D8-6429-4BA5-8D47-88346954105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60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BA93E-3E78-4514-8233-5170D4D3F2C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05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9463C-6645-10CB-CAA2-8A79D4073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FBEE8-4759-C5CE-BE0F-68A0A76F4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9DE52-CF1D-14EE-E7E7-AF4CE365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BA870-0964-8B1A-F823-38D68A69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6ABB8-C446-064D-EAF6-D06DF3F0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32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FC41-2669-011C-E0C4-DB46D76A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CEA08-660D-D75E-DFE9-E4DD7E6F4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5A278-A4F0-24F2-CBB2-725ED7AC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52B42-822A-B4C6-3B3A-95E361C0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73511-BD5B-35DC-F4C6-6E4056A2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09264F-0DFE-5A76-30F3-DDC579AAC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0E680-8BD4-51CD-3E96-60C53DDA2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197-B661-E850-E966-34966458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4B73F-77EE-6C7E-D8F6-013E92F82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E2D3-EAD1-AD09-0FB5-D6C7BC70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5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0054-FB64-3117-DBDE-B05A9BEA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EB787-AE5F-1D85-EC22-5E7C1592D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0858C-39A7-ADBE-0C71-DDC1A852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78CD4-0D27-A118-F65F-2BF3CD6A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E95CA-E861-D026-148C-CCCAD4AE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3EC92-F8AA-506A-B435-B83B5BB15706}"/>
              </a:ext>
            </a:extLst>
          </p:cNvPr>
          <p:cNvSpPr/>
          <p:nvPr userDrawn="1"/>
        </p:nvSpPr>
        <p:spPr>
          <a:xfrm>
            <a:off x="5988" y="-42632"/>
            <a:ext cx="12189010" cy="426132"/>
          </a:xfrm>
          <a:prstGeom prst="rect">
            <a:avLst/>
          </a:prstGeom>
          <a:solidFill>
            <a:srgbClr val="FF9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835"/>
              </a:lnSpc>
            </a:pPr>
            <a:endParaRPr lang="en-US" b="1" spc="-150">
              <a:solidFill>
                <a:srgbClr val="EA232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56FF44-0B1D-2BE8-EAE6-F01AEC849588}"/>
              </a:ext>
            </a:extLst>
          </p:cNvPr>
          <p:cNvSpPr/>
          <p:nvPr userDrawn="1"/>
        </p:nvSpPr>
        <p:spPr>
          <a:xfrm>
            <a:off x="-2998" y="6265006"/>
            <a:ext cx="12189010" cy="592993"/>
          </a:xfrm>
          <a:prstGeom prst="rect">
            <a:avLst/>
          </a:prstGeom>
          <a:solidFill>
            <a:srgbClr val="EA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B9BC8F-BBA3-4A7B-BC0B-1DC464F50E20}"/>
              </a:ext>
            </a:extLst>
          </p:cNvPr>
          <p:cNvGrpSpPr/>
          <p:nvPr userDrawn="1"/>
        </p:nvGrpSpPr>
        <p:grpSpPr>
          <a:xfrm>
            <a:off x="10069742" y="500062"/>
            <a:ext cx="2030818" cy="1847631"/>
            <a:chOff x="3557182" y="1587057"/>
            <a:chExt cx="4983752" cy="45342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013D790-CB8B-D7B5-1A8F-D7E511E817DC}"/>
                </a:ext>
              </a:extLst>
            </p:cNvPr>
            <p:cNvSpPr/>
            <p:nvPr/>
          </p:nvSpPr>
          <p:spPr>
            <a:xfrm>
              <a:off x="3557182" y="3365947"/>
              <a:ext cx="4974766" cy="2755310"/>
            </a:xfrm>
            <a:custGeom>
              <a:avLst/>
              <a:gdLst/>
              <a:ahLst/>
              <a:cxnLst/>
              <a:rect l="l" t="t" r="r" b="b"/>
              <a:pathLst>
                <a:path w="9630062" h="6593994">
                  <a:moveTo>
                    <a:pt x="0" y="0"/>
                  </a:moveTo>
                  <a:lnTo>
                    <a:pt x="9630062" y="0"/>
                  </a:lnTo>
                  <a:lnTo>
                    <a:pt x="9630062" y="6593994"/>
                  </a:lnTo>
                  <a:lnTo>
                    <a:pt x="0" y="6593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604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E99C52-D051-3A27-5C6D-AEB8792CFFC7}"/>
                </a:ext>
              </a:extLst>
            </p:cNvPr>
            <p:cNvSpPr/>
            <p:nvPr/>
          </p:nvSpPr>
          <p:spPr>
            <a:xfrm>
              <a:off x="3566168" y="1587057"/>
              <a:ext cx="4974766" cy="2417827"/>
            </a:xfrm>
            <a:custGeom>
              <a:avLst/>
              <a:gdLst/>
              <a:ahLst/>
              <a:cxnLst/>
              <a:rect l="l" t="t" r="r" b="b"/>
              <a:pathLst>
                <a:path w="9630062" h="4726297">
                  <a:moveTo>
                    <a:pt x="0" y="0"/>
                  </a:moveTo>
                  <a:lnTo>
                    <a:pt x="9630062" y="0"/>
                  </a:lnTo>
                  <a:lnTo>
                    <a:pt x="9630062" y="4726297"/>
                  </a:lnTo>
                  <a:lnTo>
                    <a:pt x="0" y="4726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75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1C52172-C037-2F28-D183-B37855D89381}"/>
                </a:ext>
              </a:extLst>
            </p:cNvPr>
            <p:cNvSpPr/>
            <p:nvPr/>
          </p:nvSpPr>
          <p:spPr>
            <a:xfrm>
              <a:off x="4051434" y="1781723"/>
              <a:ext cx="4080146" cy="4080146"/>
            </a:xfrm>
            <a:custGeom>
              <a:avLst/>
              <a:gdLst/>
              <a:ahLst/>
              <a:cxnLst/>
              <a:rect l="l" t="t" r="r" b="b"/>
              <a:pathLst>
                <a:path w="6762185" h="6762185">
                  <a:moveTo>
                    <a:pt x="0" y="0"/>
                  </a:moveTo>
                  <a:lnTo>
                    <a:pt x="6762185" y="0"/>
                  </a:lnTo>
                  <a:lnTo>
                    <a:pt x="6762185" y="6762185"/>
                  </a:lnTo>
                  <a:lnTo>
                    <a:pt x="0" y="6762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0">
            <a:extLst>
              <a:ext uri="{FF2B5EF4-FFF2-40B4-BE49-F238E27FC236}">
                <a16:creationId xmlns:a16="http://schemas.microsoft.com/office/drawing/2014/main" id="{9C90E9B8-A982-D7E5-B2D5-0D3BECE8D7B7}"/>
              </a:ext>
            </a:extLst>
          </p:cNvPr>
          <p:cNvSpPr/>
          <p:nvPr userDrawn="1"/>
        </p:nvSpPr>
        <p:spPr>
          <a:xfrm>
            <a:off x="5760728" y="-61006"/>
            <a:ext cx="6614152" cy="426132"/>
          </a:xfrm>
          <a:custGeom>
            <a:avLst/>
            <a:gdLst/>
            <a:ahLst/>
            <a:cxnLst/>
            <a:rect l="l" t="t" r="r" b="b"/>
            <a:pathLst>
              <a:path w="9630062" h="4726297">
                <a:moveTo>
                  <a:pt x="0" y="0"/>
                </a:moveTo>
                <a:lnTo>
                  <a:pt x="9630062" y="0"/>
                </a:lnTo>
                <a:lnTo>
                  <a:pt x="9630062" y="4726297"/>
                </a:lnTo>
                <a:lnTo>
                  <a:pt x="0" y="4726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37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EB2AB-F4F2-AC40-897C-2549C22BE6A8}"/>
              </a:ext>
            </a:extLst>
          </p:cNvPr>
          <p:cNvSpPr txBox="1"/>
          <p:nvPr userDrawn="1"/>
        </p:nvSpPr>
        <p:spPr>
          <a:xfrm>
            <a:off x="84365" y="-61007"/>
            <a:ext cx="1177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OneJAIN</a:t>
            </a:r>
            <a:r>
              <a:rPr lang="en-US" sz="2400" b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Conference 2026</a:t>
            </a: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EE14D530-81DB-97AF-38AD-1EEF292DB5DF}"/>
              </a:ext>
            </a:extLst>
          </p:cNvPr>
          <p:cNvSpPr/>
          <p:nvPr userDrawn="1"/>
        </p:nvSpPr>
        <p:spPr>
          <a:xfrm>
            <a:off x="6822896" y="6311900"/>
            <a:ext cx="5369104" cy="546100"/>
          </a:xfrm>
          <a:custGeom>
            <a:avLst/>
            <a:gdLst/>
            <a:ahLst/>
            <a:cxnLst/>
            <a:rect l="l" t="t" r="r" b="b"/>
            <a:pathLst>
              <a:path w="9630062" h="6593994">
                <a:moveTo>
                  <a:pt x="0" y="0"/>
                </a:moveTo>
                <a:lnTo>
                  <a:pt x="9630062" y="0"/>
                </a:lnTo>
                <a:lnTo>
                  <a:pt x="9630062" y="6593994"/>
                </a:lnTo>
                <a:lnTo>
                  <a:pt x="0" y="6593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0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36AC41-03F2-F22A-1E26-50B6EB6F6DD2}"/>
              </a:ext>
            </a:extLst>
          </p:cNvPr>
          <p:cNvSpPr txBox="1"/>
          <p:nvPr userDrawn="1"/>
        </p:nvSpPr>
        <p:spPr>
          <a:xfrm>
            <a:off x="-121786" y="6311900"/>
            <a:ext cx="1198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Supporting the Jain Community</a:t>
            </a:r>
          </a:p>
        </p:txBody>
      </p:sp>
    </p:spTree>
    <p:extLst>
      <p:ext uri="{BB962C8B-B14F-4D97-AF65-F5344CB8AC3E}">
        <p14:creationId xmlns:p14="http://schemas.microsoft.com/office/powerpoint/2010/main" val="16363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15F0-BC36-1763-9007-334DC56D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FDB14-0E7F-2205-F015-AD345E397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495D0-4CAA-EE56-2D23-822690F8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96A60-F670-49E4-FDCC-DB803547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29124-D90D-B8EB-20F1-11EBDEC3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0D6C-1A51-7EF5-B7A4-8702CDE7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0EFE4-070E-20ED-CEC6-525AF598D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B9605-A0EC-5F13-C48D-CE1712D13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E149-521B-85D3-4159-86564F65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018D5-24BF-FF05-ADFE-FD4C71457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30EF9-8E5C-C5F6-5F11-0707DC34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B694-2E25-1CA5-2722-D66FED4E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81C05-5436-1E77-3100-77256864C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246F8-6703-B72A-DE00-589814ABC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E49DF-D3DA-F492-E7C8-92647DB26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14929-F9CE-964B-B1F6-C6673D6E5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70B9F-77C5-C79C-2DEE-C4984144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147C9-839D-7D2D-79CB-AABDE4FF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FBDAE-36A4-41B2-F1A4-0E40BAE9B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2764-967F-2159-D6B2-60C56764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4480-6859-E49B-E2A9-11C440598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FBE09-3DF3-6961-E377-55E824B0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337E3-BB5C-FF9F-C47C-34C44D6E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4644C-30D2-8BA7-18A9-0E35260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856F2A-99E5-BA60-8098-E8D26D22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E5B00-2284-7C50-E380-E53D9915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501A-6299-D66E-8D2E-AA14C1DD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D43FD-41BF-FFC2-2D25-3BD1ADE8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BBAB2-A5C3-1E4A-D323-3261DF44F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E9BA6-CC1D-B9F3-244F-A16564FC0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DCB6D-620C-A8D3-6B77-E1960476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2E97F-4CA7-605B-18F2-CE6F6F81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F58F-D14F-DD3A-5B04-99D7E823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A3EAB-87B7-D68C-1B3D-583B4D13B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D087A-F89C-5465-D3E6-9E42F1AF7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25166-5410-DC26-ED28-77B86F6B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A6C2D-543C-4E7B-E101-5EA443C5E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4C237-D5CF-8F7A-5783-CBC1E648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7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8996E7-EF53-0619-CD5A-5F458C2F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A6D68-E849-A2B7-6714-7E3D0DD1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95BD-B401-7D3F-5C3E-0F5EC7C11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B44D2-E6F7-48B5-9A9F-8639095868A9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31612-B1D2-122E-292D-D9BFBFB69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55937-E601-2E97-CD1E-FB799F2F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09415F-3002-41D2-A36B-A2B98A14C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06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98149D-CCBF-1123-82F1-8710D2A99372}"/>
              </a:ext>
            </a:extLst>
          </p:cNvPr>
          <p:cNvSpPr/>
          <p:nvPr/>
        </p:nvSpPr>
        <p:spPr>
          <a:xfrm>
            <a:off x="5988" y="-30480"/>
            <a:ext cx="12189010" cy="3818708"/>
          </a:xfrm>
          <a:prstGeom prst="rect">
            <a:avLst/>
          </a:prstGeom>
          <a:solidFill>
            <a:srgbClr val="FF9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835"/>
              </a:lnSpc>
            </a:pPr>
            <a:endParaRPr lang="en-US" b="1" spc="-150">
              <a:solidFill>
                <a:srgbClr val="EA232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F9E4DB-AB34-18DA-55BC-947D2B30DCF7}"/>
              </a:ext>
            </a:extLst>
          </p:cNvPr>
          <p:cNvSpPr/>
          <p:nvPr/>
        </p:nvSpPr>
        <p:spPr>
          <a:xfrm>
            <a:off x="-2998" y="3788228"/>
            <a:ext cx="12189010" cy="3069771"/>
          </a:xfrm>
          <a:prstGeom prst="rect">
            <a:avLst/>
          </a:prstGeom>
          <a:solidFill>
            <a:srgbClr val="EA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F6FB92-58C5-4585-D025-6F763DEC2AA3}"/>
              </a:ext>
            </a:extLst>
          </p:cNvPr>
          <p:cNvGrpSpPr/>
          <p:nvPr/>
        </p:nvGrpSpPr>
        <p:grpSpPr>
          <a:xfrm>
            <a:off x="3566168" y="1819764"/>
            <a:ext cx="5021708" cy="4651930"/>
            <a:chOff x="3566168" y="1819764"/>
            <a:chExt cx="5021708" cy="465193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39C3E3-842F-78B6-50BA-8A11CA726A86}"/>
                </a:ext>
              </a:extLst>
            </p:cNvPr>
            <p:cNvSpPr/>
            <p:nvPr/>
          </p:nvSpPr>
          <p:spPr>
            <a:xfrm>
              <a:off x="3613110" y="3551595"/>
              <a:ext cx="4974766" cy="2920099"/>
            </a:xfrm>
            <a:custGeom>
              <a:avLst/>
              <a:gdLst/>
              <a:ahLst/>
              <a:cxnLst/>
              <a:rect l="l" t="t" r="r" b="b"/>
              <a:pathLst>
                <a:path w="9630062" h="6593994">
                  <a:moveTo>
                    <a:pt x="0" y="0"/>
                  </a:moveTo>
                  <a:lnTo>
                    <a:pt x="9630062" y="0"/>
                  </a:lnTo>
                  <a:lnTo>
                    <a:pt x="9630062" y="6593994"/>
                  </a:lnTo>
                  <a:lnTo>
                    <a:pt x="0" y="6593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604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357EA33-EA3C-2ACC-A609-E138BAEC513E}"/>
                </a:ext>
              </a:extLst>
            </p:cNvPr>
            <p:cNvSpPr/>
            <p:nvPr/>
          </p:nvSpPr>
          <p:spPr>
            <a:xfrm>
              <a:off x="3566168" y="1819764"/>
              <a:ext cx="4974766" cy="2377842"/>
            </a:xfrm>
            <a:custGeom>
              <a:avLst/>
              <a:gdLst/>
              <a:ahLst/>
              <a:cxnLst/>
              <a:rect l="l" t="t" r="r" b="b"/>
              <a:pathLst>
                <a:path w="9630062" h="4726297">
                  <a:moveTo>
                    <a:pt x="0" y="0"/>
                  </a:moveTo>
                  <a:lnTo>
                    <a:pt x="9630062" y="0"/>
                  </a:lnTo>
                  <a:lnTo>
                    <a:pt x="9630062" y="4726297"/>
                  </a:lnTo>
                  <a:lnTo>
                    <a:pt x="0" y="4726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75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8906C134-6189-1269-FC04-B1F1F4460D0E}"/>
              </a:ext>
            </a:extLst>
          </p:cNvPr>
          <p:cNvSpPr/>
          <p:nvPr/>
        </p:nvSpPr>
        <p:spPr>
          <a:xfrm>
            <a:off x="4051434" y="2005243"/>
            <a:ext cx="4080146" cy="4080146"/>
          </a:xfrm>
          <a:custGeom>
            <a:avLst/>
            <a:gdLst/>
            <a:ahLst/>
            <a:cxnLst/>
            <a:rect l="l" t="t" r="r" b="b"/>
            <a:pathLst>
              <a:path w="6762185" h="6762185">
                <a:moveTo>
                  <a:pt x="0" y="0"/>
                </a:moveTo>
                <a:lnTo>
                  <a:pt x="6762185" y="0"/>
                </a:lnTo>
                <a:lnTo>
                  <a:pt x="6762185" y="6762185"/>
                </a:lnTo>
                <a:lnTo>
                  <a:pt x="0" y="6762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C5947-9EB2-A757-ECAA-A1904E4AFF5E}"/>
              </a:ext>
            </a:extLst>
          </p:cNvPr>
          <p:cNvSpPr txBox="1"/>
          <p:nvPr/>
        </p:nvSpPr>
        <p:spPr>
          <a:xfrm>
            <a:off x="-2998" y="1384690"/>
            <a:ext cx="12206982" cy="404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sz="24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Supporting the UK Jain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1B9181-1836-6250-08C9-87CAA412EBE3}"/>
              </a:ext>
            </a:extLst>
          </p:cNvPr>
          <p:cNvSpPr txBox="1"/>
          <p:nvPr/>
        </p:nvSpPr>
        <p:spPr>
          <a:xfrm>
            <a:off x="5988" y="226375"/>
            <a:ext cx="12189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OneJAIN</a:t>
            </a:r>
            <a:r>
              <a:rPr lang="en-US" sz="7200" b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Conference 2026</a:t>
            </a:r>
          </a:p>
        </p:txBody>
      </p:sp>
    </p:spTree>
    <p:extLst>
      <p:ext uri="{BB962C8B-B14F-4D97-AF65-F5344CB8AC3E}">
        <p14:creationId xmlns:p14="http://schemas.microsoft.com/office/powerpoint/2010/main" val="17111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9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  <p:bldP spid="13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4ABB-91CE-2644-3699-EF8AB4E0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2021 Census Report on Jains in Britain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8C35D2-54B7-3529-A757-B85EDEAC1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6" y="1539186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E8AB-D793-D20F-CE6E-E314E704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Felicitation of Professor Nalini Balbir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3F55AB-8049-6F97-536C-B0D237AA4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27" y="1561220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6EC2-6057-5262-170F-1E3909B5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OneJAIN Awards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73DC7-D6D1-D989-B482-439A3FBD9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59" b="17662"/>
          <a:stretch>
            <a:fillRect/>
          </a:stretch>
        </p:blipFill>
        <p:spPr>
          <a:xfrm>
            <a:off x="6951643" y="392266"/>
            <a:ext cx="3136069" cy="303783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C08700-5370-EE0B-8BFC-E7C83ED2C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402957"/>
            <a:ext cx="10515600" cy="2694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4C2DF-DC70-0262-692F-1E62A73A90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89" t="2109" r="11601" b="11844"/>
          <a:stretch>
            <a:fillRect/>
          </a:stretch>
        </p:blipFill>
        <p:spPr>
          <a:xfrm>
            <a:off x="5240358" y="524440"/>
            <a:ext cx="1944680" cy="28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1CE1-66C2-17F2-4AF2-8E0F1796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IOJ Patron's Dinner</a:t>
            </a:r>
            <a:br>
              <a:rPr lang="en-US"/>
            </a:br>
            <a:r>
              <a:rPr lang="en-US" b="1"/>
              <a:t>UK-India Trade and Innovation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9A61E7-A9EA-A467-4CEC-786DE93D3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26" y="1781558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2F9C-6F1F-DD7A-DE89-28B3B0F7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Inauguration of Pope Leo XIV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984C64-CCD7-220B-9ED8-78EA4771C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2007386"/>
            <a:ext cx="4445815" cy="313207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4C7F304-1485-9248-27E4-983508BF7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2"/>
          <a:stretch>
            <a:fillRect/>
          </a:stretch>
        </p:blipFill>
        <p:spPr>
          <a:xfrm>
            <a:off x="838200" y="1985354"/>
            <a:ext cx="5330704" cy="31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51E6-D85E-6191-D65F-1534E72B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/>
              <a:t>Ancient India: Living Traditions Exhibition</a:t>
            </a:r>
            <a:endParaRPr lang="en-GB" sz="36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99E4CA-226F-BFF8-139A-2C4114087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64" y="1473081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F59E-6DFB-45EE-0FEF-38934D7B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Vatican Conference: Re-igniting Hope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567AFD-E1A9-F4BE-A546-388317FD4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95" y="1484099"/>
            <a:ext cx="61721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5530-7D49-9954-8A42-A0C4EE0E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err="1"/>
              <a:t>Shri</a:t>
            </a:r>
            <a:r>
              <a:rPr lang="it-IT" sz="3600" b="1"/>
              <a:t> </a:t>
            </a:r>
            <a:r>
              <a:rPr lang="it-IT" sz="3600" b="1" err="1"/>
              <a:t>Nemubhai</a:t>
            </a:r>
            <a:r>
              <a:rPr lang="it-IT" sz="3600" b="1"/>
              <a:t> </a:t>
            </a:r>
            <a:r>
              <a:rPr lang="it-IT" sz="3600" b="1" err="1"/>
              <a:t>Chandaria</a:t>
            </a:r>
            <a:r>
              <a:rPr lang="it-IT" sz="3600" b="1"/>
              <a:t> OBE (1939–2025)</a:t>
            </a:r>
            <a:endParaRPr lang="en-GB" sz="36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546DF2-B0BA-7AEF-A572-F978F2C2E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27" y="1484098"/>
            <a:ext cx="61721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1BC1-C95A-CB6F-BBB2-CCEAFE38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Diwali in Trafalgar Square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AEABC6-76B9-9E15-EA61-A4C2CA0FD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02" y="1539183"/>
            <a:ext cx="61721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4B6C-8D05-931A-3D98-777D1E09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22nd Annual Ahimsa Day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504586-ECCB-44A1-6247-87FD5FB70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32" y="1594268"/>
            <a:ext cx="61721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39DC2-9643-BB48-7E3C-6CDA79D8E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Welcome - OJ Conference 2026!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CC59D-D577-A3A9-9E43-7719F46E3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About OneJAIN </a:t>
            </a:r>
          </a:p>
          <a:p>
            <a:r>
              <a:rPr lang="en-GB"/>
              <a:t>Membership</a:t>
            </a:r>
          </a:p>
          <a:p>
            <a:r>
              <a:rPr lang="en-GB"/>
              <a:t>2025 in pictures</a:t>
            </a:r>
          </a:p>
        </p:txBody>
      </p:sp>
    </p:spTree>
    <p:extLst>
      <p:ext uri="{BB962C8B-B14F-4D97-AF65-F5344CB8AC3E}">
        <p14:creationId xmlns:p14="http://schemas.microsoft.com/office/powerpoint/2010/main" val="5711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DB147-6624-0037-6E7B-2632EEA6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Celebrating Diwali at 10 Downing Street</a:t>
            </a:r>
            <a:br>
              <a:rPr lang="en-US" sz="3600" b="1"/>
            </a:br>
            <a:r>
              <a:rPr lang="en-GB" sz="3600" b="1"/>
              <a:t>Commonwealth Day Service</a:t>
            </a:r>
            <a:endParaRPr lang="en-GB" sz="36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461D4F-7040-1187-B5A5-116A4EC3D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84" y="1649353"/>
            <a:ext cx="61721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8572D-A9A3-8160-E231-B7E21A505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307B-9F0A-088E-D367-5A00B359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/>
              <a:t>What’s our priority in 2026</a:t>
            </a:r>
            <a:endParaRPr lang="en-GB" sz="36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731DE2-B069-A996-11BA-89FF0EAC4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4267170" y="1878247"/>
            <a:ext cx="5005388" cy="32766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7BBB399-B990-BB8E-0F04-89D162C24E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5"/>
          <a:stretch>
            <a:fillRect/>
          </a:stretch>
        </p:blipFill>
        <p:spPr>
          <a:xfrm>
            <a:off x="838200" y="1878247"/>
            <a:ext cx="2560504" cy="365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C3ACA-ECEB-4196-C0C0-37FA1280F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DDA292-1781-0D82-76F4-9E0F4525DE40}"/>
              </a:ext>
            </a:extLst>
          </p:cNvPr>
          <p:cNvSpPr/>
          <p:nvPr/>
        </p:nvSpPr>
        <p:spPr>
          <a:xfrm>
            <a:off x="5988" y="-30480"/>
            <a:ext cx="12189010" cy="3818708"/>
          </a:xfrm>
          <a:prstGeom prst="rect">
            <a:avLst/>
          </a:prstGeom>
          <a:solidFill>
            <a:srgbClr val="FF9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835"/>
              </a:lnSpc>
            </a:pPr>
            <a:endParaRPr lang="en-US" b="1" spc="-150">
              <a:solidFill>
                <a:srgbClr val="EA232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72F2AA-66FE-1C06-41F1-E9EB687C607E}"/>
              </a:ext>
            </a:extLst>
          </p:cNvPr>
          <p:cNvSpPr/>
          <p:nvPr/>
        </p:nvSpPr>
        <p:spPr>
          <a:xfrm>
            <a:off x="-2998" y="3788228"/>
            <a:ext cx="12189010" cy="3069771"/>
          </a:xfrm>
          <a:prstGeom prst="rect">
            <a:avLst/>
          </a:prstGeom>
          <a:solidFill>
            <a:srgbClr val="EA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9E28D0-6E67-190B-C544-F0EAEEF47EC9}"/>
              </a:ext>
            </a:extLst>
          </p:cNvPr>
          <p:cNvGrpSpPr/>
          <p:nvPr/>
        </p:nvGrpSpPr>
        <p:grpSpPr>
          <a:xfrm>
            <a:off x="3566168" y="1819764"/>
            <a:ext cx="5021708" cy="4651930"/>
            <a:chOff x="3566168" y="1819764"/>
            <a:chExt cx="5021708" cy="465193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95199B-E826-2B44-F4B4-8EAEB508AA69}"/>
                </a:ext>
              </a:extLst>
            </p:cNvPr>
            <p:cNvSpPr/>
            <p:nvPr/>
          </p:nvSpPr>
          <p:spPr>
            <a:xfrm>
              <a:off x="3613110" y="3551595"/>
              <a:ext cx="4974766" cy="2920099"/>
            </a:xfrm>
            <a:custGeom>
              <a:avLst/>
              <a:gdLst/>
              <a:ahLst/>
              <a:cxnLst/>
              <a:rect l="l" t="t" r="r" b="b"/>
              <a:pathLst>
                <a:path w="9630062" h="6593994">
                  <a:moveTo>
                    <a:pt x="0" y="0"/>
                  </a:moveTo>
                  <a:lnTo>
                    <a:pt x="9630062" y="0"/>
                  </a:lnTo>
                  <a:lnTo>
                    <a:pt x="9630062" y="6593994"/>
                  </a:lnTo>
                  <a:lnTo>
                    <a:pt x="0" y="6593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604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0A708F7-93DC-D373-D731-4F3DCB582460}"/>
                </a:ext>
              </a:extLst>
            </p:cNvPr>
            <p:cNvSpPr/>
            <p:nvPr/>
          </p:nvSpPr>
          <p:spPr>
            <a:xfrm>
              <a:off x="3566168" y="1819764"/>
              <a:ext cx="4974766" cy="2377842"/>
            </a:xfrm>
            <a:custGeom>
              <a:avLst/>
              <a:gdLst/>
              <a:ahLst/>
              <a:cxnLst/>
              <a:rect l="l" t="t" r="r" b="b"/>
              <a:pathLst>
                <a:path w="9630062" h="4726297">
                  <a:moveTo>
                    <a:pt x="0" y="0"/>
                  </a:moveTo>
                  <a:lnTo>
                    <a:pt x="9630062" y="0"/>
                  </a:lnTo>
                  <a:lnTo>
                    <a:pt x="9630062" y="4726297"/>
                  </a:lnTo>
                  <a:lnTo>
                    <a:pt x="0" y="4726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75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A6781909-FCA1-4040-A052-71F875E2CC4F}"/>
              </a:ext>
            </a:extLst>
          </p:cNvPr>
          <p:cNvSpPr/>
          <p:nvPr/>
        </p:nvSpPr>
        <p:spPr>
          <a:xfrm>
            <a:off x="4051434" y="2005243"/>
            <a:ext cx="4080146" cy="4080146"/>
          </a:xfrm>
          <a:custGeom>
            <a:avLst/>
            <a:gdLst/>
            <a:ahLst/>
            <a:cxnLst/>
            <a:rect l="l" t="t" r="r" b="b"/>
            <a:pathLst>
              <a:path w="6762185" h="6762185">
                <a:moveTo>
                  <a:pt x="0" y="0"/>
                </a:moveTo>
                <a:lnTo>
                  <a:pt x="6762185" y="0"/>
                </a:lnTo>
                <a:lnTo>
                  <a:pt x="6762185" y="6762185"/>
                </a:lnTo>
                <a:lnTo>
                  <a:pt x="0" y="6762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B9C91-7F13-6CD3-9B69-A5AC1CC1448E}"/>
              </a:ext>
            </a:extLst>
          </p:cNvPr>
          <p:cNvSpPr txBox="1"/>
          <p:nvPr/>
        </p:nvSpPr>
        <p:spPr>
          <a:xfrm>
            <a:off x="-2998" y="1384690"/>
            <a:ext cx="12206982" cy="404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sz="24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Supporting the UK Jain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688B9D-C0FE-38C1-7C24-5E22CFA1A314}"/>
              </a:ext>
            </a:extLst>
          </p:cNvPr>
          <p:cNvSpPr txBox="1"/>
          <p:nvPr/>
        </p:nvSpPr>
        <p:spPr>
          <a:xfrm>
            <a:off x="5988" y="226375"/>
            <a:ext cx="12189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OneJAIN</a:t>
            </a:r>
            <a:r>
              <a:rPr lang="en-US" sz="7200" b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Conference 2026</a:t>
            </a:r>
          </a:p>
        </p:txBody>
      </p:sp>
    </p:spTree>
    <p:extLst>
      <p:ext uri="{BB962C8B-B14F-4D97-AF65-F5344CB8AC3E}">
        <p14:creationId xmlns:p14="http://schemas.microsoft.com/office/powerpoint/2010/main" val="15212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9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  <p:bldP spid="1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65A2-41C9-9140-52B8-E81ADFC35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28C603C-9D4B-64E1-0688-526203FA3F2E}"/>
              </a:ext>
            </a:extLst>
          </p:cNvPr>
          <p:cNvSpPr/>
          <p:nvPr/>
        </p:nvSpPr>
        <p:spPr>
          <a:xfrm>
            <a:off x="5988" y="-30480"/>
            <a:ext cx="12189010" cy="3818708"/>
          </a:xfrm>
          <a:prstGeom prst="rect">
            <a:avLst/>
          </a:prstGeom>
          <a:solidFill>
            <a:srgbClr val="FF9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835"/>
              </a:lnSpc>
            </a:pPr>
            <a:endParaRPr lang="en-US" b="1" spc="-150">
              <a:solidFill>
                <a:srgbClr val="EA232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854A6C-5B38-8D0E-DFD6-44967449993B}"/>
              </a:ext>
            </a:extLst>
          </p:cNvPr>
          <p:cNvSpPr/>
          <p:nvPr/>
        </p:nvSpPr>
        <p:spPr>
          <a:xfrm>
            <a:off x="-2998" y="3788228"/>
            <a:ext cx="12189010" cy="3069771"/>
          </a:xfrm>
          <a:prstGeom prst="rect">
            <a:avLst/>
          </a:prstGeom>
          <a:solidFill>
            <a:srgbClr val="EA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50FC79-97F2-BF91-FAB2-C0A057E181D4}"/>
              </a:ext>
            </a:extLst>
          </p:cNvPr>
          <p:cNvGrpSpPr/>
          <p:nvPr/>
        </p:nvGrpSpPr>
        <p:grpSpPr>
          <a:xfrm>
            <a:off x="3566168" y="1819764"/>
            <a:ext cx="5021708" cy="4651930"/>
            <a:chOff x="3566168" y="1819764"/>
            <a:chExt cx="5021708" cy="465193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F60725B-5C5D-07DD-7EF6-EBE5DBEEC871}"/>
                </a:ext>
              </a:extLst>
            </p:cNvPr>
            <p:cNvSpPr/>
            <p:nvPr/>
          </p:nvSpPr>
          <p:spPr>
            <a:xfrm>
              <a:off x="3613110" y="3551595"/>
              <a:ext cx="4974766" cy="2920099"/>
            </a:xfrm>
            <a:custGeom>
              <a:avLst/>
              <a:gdLst/>
              <a:ahLst/>
              <a:cxnLst/>
              <a:rect l="l" t="t" r="r" b="b"/>
              <a:pathLst>
                <a:path w="9630062" h="6593994">
                  <a:moveTo>
                    <a:pt x="0" y="0"/>
                  </a:moveTo>
                  <a:lnTo>
                    <a:pt x="9630062" y="0"/>
                  </a:lnTo>
                  <a:lnTo>
                    <a:pt x="9630062" y="6593994"/>
                  </a:lnTo>
                  <a:lnTo>
                    <a:pt x="0" y="6593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604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80F99D8-4DE6-B8E4-C587-28B5D6897DB5}"/>
                </a:ext>
              </a:extLst>
            </p:cNvPr>
            <p:cNvSpPr/>
            <p:nvPr/>
          </p:nvSpPr>
          <p:spPr>
            <a:xfrm>
              <a:off x="3566168" y="1819764"/>
              <a:ext cx="4974766" cy="2377842"/>
            </a:xfrm>
            <a:custGeom>
              <a:avLst/>
              <a:gdLst/>
              <a:ahLst/>
              <a:cxnLst/>
              <a:rect l="l" t="t" r="r" b="b"/>
              <a:pathLst>
                <a:path w="9630062" h="4726297">
                  <a:moveTo>
                    <a:pt x="0" y="0"/>
                  </a:moveTo>
                  <a:lnTo>
                    <a:pt x="9630062" y="0"/>
                  </a:lnTo>
                  <a:lnTo>
                    <a:pt x="9630062" y="4726297"/>
                  </a:lnTo>
                  <a:lnTo>
                    <a:pt x="0" y="4726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75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F3F5E01E-72E2-9849-4674-A0DD53AFCE53}"/>
              </a:ext>
            </a:extLst>
          </p:cNvPr>
          <p:cNvSpPr/>
          <p:nvPr/>
        </p:nvSpPr>
        <p:spPr>
          <a:xfrm>
            <a:off x="4051434" y="2005243"/>
            <a:ext cx="4080146" cy="4080146"/>
          </a:xfrm>
          <a:custGeom>
            <a:avLst/>
            <a:gdLst/>
            <a:ahLst/>
            <a:cxnLst/>
            <a:rect l="l" t="t" r="r" b="b"/>
            <a:pathLst>
              <a:path w="6762185" h="6762185">
                <a:moveTo>
                  <a:pt x="0" y="0"/>
                </a:moveTo>
                <a:lnTo>
                  <a:pt x="6762185" y="0"/>
                </a:lnTo>
                <a:lnTo>
                  <a:pt x="6762185" y="6762185"/>
                </a:lnTo>
                <a:lnTo>
                  <a:pt x="0" y="6762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FD6746-B5DC-10CC-5EC7-86FFB2BCCAF5}"/>
              </a:ext>
            </a:extLst>
          </p:cNvPr>
          <p:cNvSpPr txBox="1"/>
          <p:nvPr/>
        </p:nvSpPr>
        <p:spPr>
          <a:xfrm>
            <a:off x="-2998" y="1384690"/>
            <a:ext cx="12206982" cy="404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sz="24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Supporting the UK Jain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634A4F-5FF3-C50D-C20E-C31B6AA96403}"/>
              </a:ext>
            </a:extLst>
          </p:cNvPr>
          <p:cNvSpPr txBox="1"/>
          <p:nvPr/>
        </p:nvSpPr>
        <p:spPr>
          <a:xfrm>
            <a:off x="5988" y="226375"/>
            <a:ext cx="12189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OneJAIN</a:t>
            </a:r>
            <a:r>
              <a:rPr lang="en-US" sz="7200" b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Conference 2026</a:t>
            </a:r>
          </a:p>
        </p:txBody>
      </p:sp>
    </p:spTree>
    <p:extLst>
      <p:ext uri="{BB962C8B-B14F-4D97-AF65-F5344CB8AC3E}">
        <p14:creationId xmlns:p14="http://schemas.microsoft.com/office/powerpoint/2010/main" val="3954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9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  <p:bldP spid="1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CD32-BCF6-3406-DC8B-710D0999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58376"/>
          </a:xfrm>
        </p:spPr>
        <p:txBody>
          <a:bodyPr/>
          <a:lstStyle/>
          <a:p>
            <a:r>
              <a:rPr lang="en-GB"/>
              <a:t>Faiths in the 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B03E6-CC21-5A41-0779-77F1E576F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552603"/>
            <a:ext cx="8760875" cy="4230490"/>
          </a:xfrm>
        </p:spPr>
        <p:txBody>
          <a:bodyPr>
            <a:normAutofit fontScale="55000" lnSpcReduction="20000"/>
          </a:bodyPr>
          <a:lstStyle/>
          <a:p>
            <a:r>
              <a:rPr lang="en-GB" sz="5100"/>
              <a:t>Christianity	- 47%</a:t>
            </a:r>
          </a:p>
          <a:p>
            <a:r>
              <a:rPr lang="en-GB" sz="5100"/>
              <a:t>Islam		- 6.5%</a:t>
            </a:r>
          </a:p>
          <a:p>
            <a:r>
              <a:rPr lang="en-GB" sz="5100"/>
              <a:t>Hinduism		- 1.8%</a:t>
            </a:r>
          </a:p>
          <a:p>
            <a:r>
              <a:rPr lang="en-GB" sz="5100"/>
              <a:t>Sikhism		- 0.9%</a:t>
            </a:r>
          </a:p>
          <a:p>
            <a:r>
              <a:rPr lang="en-GB" sz="5100"/>
              <a:t>Judaism		- 0.5%</a:t>
            </a:r>
          </a:p>
          <a:p>
            <a:r>
              <a:rPr lang="en-GB" sz="5100"/>
              <a:t>Buddhism		- 0.5%</a:t>
            </a:r>
          </a:p>
          <a:p>
            <a:r>
              <a:rPr lang="en-GB" sz="5100"/>
              <a:t>Jainism		- c. </a:t>
            </a:r>
            <a:r>
              <a:rPr lang="en-GB" sz="5100" b="1"/>
              <a:t>65,000 (0.1%)</a:t>
            </a:r>
          </a:p>
          <a:p>
            <a:r>
              <a:rPr lang="en-GB" sz="5100"/>
              <a:t>Bahai</a:t>
            </a:r>
          </a:p>
          <a:p>
            <a:r>
              <a:rPr lang="en-GB" sz="5100"/>
              <a:t>Zoroastrianism </a:t>
            </a:r>
            <a:endParaRPr lang="en-GB" sz="2400"/>
          </a:p>
          <a:p>
            <a:r>
              <a:rPr lang="en-GB" sz="2500"/>
              <a:t>*Best approximation </a:t>
            </a:r>
          </a:p>
        </p:txBody>
      </p:sp>
    </p:spTree>
    <p:extLst>
      <p:ext uri="{BB962C8B-B14F-4D97-AF65-F5344CB8AC3E}">
        <p14:creationId xmlns:p14="http://schemas.microsoft.com/office/powerpoint/2010/main" val="1224751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910B-F133-8394-9308-E0C11130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Major Jain migrations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66475-1474-B661-B702-E1FE3BD27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/>
              <a:t>1950s – 1980s	East African migration</a:t>
            </a:r>
          </a:p>
          <a:p>
            <a:r>
              <a:rPr lang="en-GB" sz="2400"/>
              <a:t>2000 – 2025		Indian migration </a:t>
            </a:r>
          </a:p>
        </p:txBody>
      </p:sp>
    </p:spTree>
    <p:extLst>
      <p:ext uri="{BB962C8B-B14F-4D97-AF65-F5344CB8AC3E}">
        <p14:creationId xmlns:p14="http://schemas.microsoft.com/office/powerpoint/2010/main" val="1605947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A28A-6F18-517B-8881-3C8D7C54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6" y="624110"/>
            <a:ext cx="8911687" cy="834576"/>
          </a:xfrm>
        </p:spPr>
        <p:txBody>
          <a:bodyPr/>
          <a:lstStyle/>
          <a:p>
            <a:r>
              <a:rPr lang="en-GB"/>
              <a:t>Community anchors </a:t>
            </a:r>
            <a:r>
              <a:rPr lang="en-GB" i="1"/>
              <a:t>before </a:t>
            </a:r>
            <a:r>
              <a:rPr lang="en-GB"/>
              <a:t>2000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622FC-0D0A-2287-384A-FFB1EB1AE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/>
              <a:t>Joint family, multi-generational households </a:t>
            </a:r>
          </a:p>
          <a:p>
            <a:r>
              <a:rPr lang="en-GB" sz="2400"/>
              <a:t>Faith based communities</a:t>
            </a:r>
          </a:p>
          <a:p>
            <a:r>
              <a:rPr lang="en-GB" sz="2400"/>
              <a:t>Family business</a:t>
            </a:r>
          </a:p>
          <a:p>
            <a:endParaRPr lang="en-GB" sz="2400"/>
          </a:p>
          <a:p>
            <a:r>
              <a:rPr lang="en-GB" sz="2400"/>
              <a:t>Geographically together, centred around a community</a:t>
            </a:r>
          </a:p>
        </p:txBody>
      </p:sp>
    </p:spTree>
    <p:extLst>
      <p:ext uri="{BB962C8B-B14F-4D97-AF65-F5344CB8AC3E}">
        <p14:creationId xmlns:p14="http://schemas.microsoft.com/office/powerpoint/2010/main" val="111072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F196-60D2-565E-8051-F75CBFE3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43" y="624110"/>
            <a:ext cx="8911687" cy="780147"/>
          </a:xfrm>
        </p:spPr>
        <p:txBody>
          <a:bodyPr/>
          <a:lstStyle/>
          <a:p>
            <a:r>
              <a:rPr lang="en-GB"/>
              <a:t>The community </a:t>
            </a:r>
            <a:r>
              <a:rPr lang="en-GB" i="1"/>
              <a:t>post</a:t>
            </a:r>
            <a:r>
              <a:rPr lang="en-GB"/>
              <a:t> 2000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F05C-AE96-9F61-BA80-3B967D0FF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Drivers: cheap Telecom, Technology, Transport </a:t>
            </a:r>
          </a:p>
          <a:p>
            <a:r>
              <a:rPr lang="en-GB" sz="2400"/>
              <a:t>Joint family </a:t>
            </a:r>
            <a:r>
              <a:rPr lang="en-GB" sz="2400" b="1"/>
              <a:t>=&gt;</a:t>
            </a:r>
            <a:r>
              <a:rPr lang="en-GB" sz="2400"/>
              <a:t> internationally distributed families</a:t>
            </a:r>
          </a:p>
          <a:p>
            <a:r>
              <a:rPr lang="en-GB" sz="2400"/>
              <a:t>Faith based communities </a:t>
            </a:r>
            <a:r>
              <a:rPr lang="en-GB" sz="2400" b="1"/>
              <a:t>=&gt;</a:t>
            </a:r>
            <a:r>
              <a:rPr lang="en-GB" sz="2400"/>
              <a:t> own social networks</a:t>
            </a:r>
          </a:p>
          <a:p>
            <a:r>
              <a:rPr lang="en-GB" sz="2400"/>
              <a:t>Family business </a:t>
            </a:r>
            <a:r>
              <a:rPr lang="en-GB" sz="2400" b="1"/>
              <a:t>=&gt;</a:t>
            </a:r>
            <a:r>
              <a:rPr lang="en-GB" sz="2400"/>
              <a:t> professional occupations</a:t>
            </a:r>
          </a:p>
          <a:p>
            <a:endParaRPr lang="en-GB" sz="2400"/>
          </a:p>
          <a:p>
            <a:r>
              <a:rPr lang="en-GB" sz="2400"/>
              <a:t>Geographically spread, cantered around the 3 Ts.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74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B8E0-ED90-3969-F8B3-BB72478C2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Jainism in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C34A-B691-ADE5-A268-DE769ED63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07" y="1708532"/>
            <a:ext cx="8915400" cy="3777622"/>
          </a:xfrm>
        </p:spPr>
        <p:txBody>
          <a:bodyPr>
            <a:normAutofit/>
          </a:bodyPr>
          <a:lstStyle/>
          <a:p>
            <a:r>
              <a:rPr lang="en-GB" sz="2400"/>
              <a:t>35+ organisations</a:t>
            </a:r>
          </a:p>
          <a:p>
            <a:r>
              <a:rPr lang="en-GB" sz="2400"/>
              <a:t>Ageing population</a:t>
            </a:r>
          </a:p>
          <a:p>
            <a:r>
              <a:rPr lang="en-GB" sz="2400"/>
              <a:t>First migration wave, age 40-70 disengaged</a:t>
            </a:r>
          </a:p>
          <a:p>
            <a:pPr lvl="1"/>
            <a:r>
              <a:rPr lang="en-GB" sz="2200"/>
              <a:t>Children out of the community</a:t>
            </a:r>
          </a:p>
          <a:p>
            <a:r>
              <a:rPr lang="en-GB" sz="2400"/>
              <a:t> Second migration wave, active </a:t>
            </a:r>
          </a:p>
          <a:p>
            <a:r>
              <a:rPr lang="en-GB" sz="2400"/>
              <a:t>Organisations linked to India increasing </a:t>
            </a:r>
          </a:p>
          <a:p>
            <a:r>
              <a:rPr lang="en-GB" sz="2400"/>
              <a:t>Access to enormous Jain material online</a:t>
            </a:r>
          </a:p>
          <a:p>
            <a:r>
              <a:rPr lang="en-GB" sz="2400"/>
              <a:t>~50% of Jains marrying outside the community</a:t>
            </a:r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16614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DE616-02C2-8664-F00C-52428CFEE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48F4-FD08-8154-E414-E9BD57F9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our future?</a:t>
            </a:r>
          </a:p>
        </p:txBody>
      </p:sp>
    </p:spTree>
    <p:extLst>
      <p:ext uri="{BB962C8B-B14F-4D97-AF65-F5344CB8AC3E}">
        <p14:creationId xmlns:p14="http://schemas.microsoft.com/office/powerpoint/2010/main" val="117182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D566-6A5D-F17D-B941-6B62305D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2014 – A historic year for Jain unity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4F542-7F44-968A-0C38-DC66ED79F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/>
          <a:stretch>
            <a:fillRect/>
          </a:stretch>
        </p:blipFill>
        <p:spPr>
          <a:xfrm>
            <a:off x="838200" y="1586429"/>
            <a:ext cx="8306088" cy="4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9426-935B-3B6B-48D5-7270DD28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the Census is important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11D5B-8A6A-F16D-A711-8CD0348CB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/>
              <a:t>2011 – ~ 20,000 identified as Jain</a:t>
            </a:r>
          </a:p>
          <a:p>
            <a:r>
              <a:rPr lang="en-GB" sz="2400"/>
              <a:t>2021 – 25,000 (+25%)</a:t>
            </a:r>
          </a:p>
          <a:p>
            <a:endParaRPr lang="en-GB" sz="2400"/>
          </a:p>
          <a:p>
            <a:r>
              <a:rPr lang="en-GB" sz="2400"/>
              <a:t>Where is the gap?</a:t>
            </a:r>
          </a:p>
          <a:p>
            <a:pPr lvl="1"/>
            <a:r>
              <a:rPr lang="en-GB" sz="2200"/>
              <a:t>“</a:t>
            </a:r>
            <a:r>
              <a:rPr lang="en-GB" sz="2200" b="1"/>
              <a:t>Spiritual</a:t>
            </a:r>
            <a:r>
              <a:rPr lang="en-GB" sz="2200"/>
              <a:t> </a:t>
            </a:r>
            <a:r>
              <a:rPr lang="en-GB" sz="2200" b="1"/>
              <a:t>B</a:t>
            </a:r>
            <a:r>
              <a:rPr lang="en-GB" sz="2200"/>
              <a:t>ut </a:t>
            </a:r>
            <a:r>
              <a:rPr lang="en-GB" sz="2200" b="1"/>
              <a:t>N</a:t>
            </a:r>
            <a:r>
              <a:rPr lang="en-GB" sz="2200"/>
              <a:t>ot </a:t>
            </a:r>
            <a:r>
              <a:rPr lang="en-GB" sz="2200" b="1"/>
              <a:t>R</a:t>
            </a:r>
            <a:r>
              <a:rPr lang="en-GB" sz="2200"/>
              <a:t>eligious”</a:t>
            </a:r>
          </a:p>
          <a:p>
            <a:pPr lvl="1"/>
            <a:r>
              <a:rPr lang="en-GB" sz="2200"/>
              <a:t>“Mixed Households”</a:t>
            </a:r>
          </a:p>
          <a:p>
            <a:pPr lvl="1"/>
            <a:r>
              <a:rPr lang="en-GB" sz="2200"/>
              <a:t>Don’t follow an organised religion</a:t>
            </a:r>
          </a:p>
        </p:txBody>
      </p:sp>
    </p:spTree>
    <p:extLst>
      <p:ext uri="{BB962C8B-B14F-4D97-AF65-F5344CB8AC3E}">
        <p14:creationId xmlns:p14="http://schemas.microsoft.com/office/powerpoint/2010/main" val="450734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D24C84F-FE84-33BE-99A0-29E95F38E4C3}"/>
              </a:ext>
            </a:extLst>
          </p:cNvPr>
          <p:cNvSpPr txBox="1"/>
          <p:nvPr/>
        </p:nvSpPr>
        <p:spPr>
          <a:xfrm>
            <a:off x="649225" y="685800"/>
            <a:ext cx="4371328" cy="3759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“It is not the strongest of the species that survives, nor the most intelligent, but the one most responsive to change.”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0FF584-5D40-75B2-D7DF-4ADEA236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86" r="11852" b="1"/>
          <a:stretch>
            <a:fillRect/>
          </a:stretch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7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C182-4027-C350-2903-16B1BD14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From Don'ts to 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79348-A337-2548-95A7-D2975EE00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/>
              <a:t>Move away from Jainism’s current ‘food’ identity </a:t>
            </a:r>
          </a:p>
          <a:p>
            <a:r>
              <a:rPr lang="en-GB" sz="2400"/>
              <a:t>Focus on Jain values</a:t>
            </a:r>
          </a:p>
          <a:p>
            <a:r>
              <a:rPr lang="en-GB" sz="2400"/>
              <a:t>Make practices modern / practical </a:t>
            </a:r>
          </a:p>
          <a:p>
            <a:r>
              <a:rPr lang="en-GB" sz="2400"/>
              <a:t>Focus on people proud of </a:t>
            </a:r>
            <a:r>
              <a:rPr lang="en-GB" sz="2400" u="sng"/>
              <a:t>Jain identity</a:t>
            </a:r>
          </a:p>
        </p:txBody>
      </p:sp>
    </p:spTree>
    <p:extLst>
      <p:ext uri="{BB962C8B-B14F-4D97-AF65-F5344CB8AC3E}">
        <p14:creationId xmlns:p14="http://schemas.microsoft.com/office/powerpoint/2010/main" val="954603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D53C-F8A3-8A3E-C9C2-3F17E79F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 traditional Jain narrative</a:t>
            </a:r>
          </a:p>
        </p:txBody>
      </p:sp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1E5F0A5C-DB8E-8141-E75E-CE8FDFB35C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378417"/>
              </p:ext>
            </p:extLst>
          </p:nvPr>
        </p:nvGraphicFramePr>
        <p:xfrm>
          <a:off x="969726" y="1781058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5296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0C13-18A0-DAC9-E2AF-88691B0A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Account for the new demographic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75E4E04-3564-ABF4-F59A-C3ACD9320D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340839"/>
              </p:ext>
            </p:extLst>
          </p:nvPr>
        </p:nvGraphicFramePr>
        <p:xfrm>
          <a:off x="1048742" y="2133600"/>
          <a:ext cx="9474200" cy="372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6394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765E-18A9-2F0C-5648-1FFA2B51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Students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B9CAC37-B95A-5A03-D2F1-D3E3D1D990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396962"/>
              </p:ext>
            </p:extLst>
          </p:nvPr>
        </p:nvGraphicFramePr>
        <p:xfrm>
          <a:off x="870577" y="1825127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2849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72389-2945-9EFC-9B9E-E7FB4DBD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7AE6B6-78D2-E867-D901-3BC1CE54EFC7}"/>
              </a:ext>
            </a:extLst>
          </p:cNvPr>
          <p:cNvSpPr/>
          <p:nvPr/>
        </p:nvSpPr>
        <p:spPr>
          <a:xfrm>
            <a:off x="5988" y="-30480"/>
            <a:ext cx="12189010" cy="3818708"/>
          </a:xfrm>
          <a:prstGeom prst="rect">
            <a:avLst/>
          </a:prstGeom>
          <a:solidFill>
            <a:srgbClr val="FF9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835"/>
              </a:lnSpc>
            </a:pPr>
            <a:endParaRPr lang="en-US" b="1" spc="-150">
              <a:solidFill>
                <a:srgbClr val="EA232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E3681B-BADC-12E8-0C20-6E73A9C3F8B8}"/>
              </a:ext>
            </a:extLst>
          </p:cNvPr>
          <p:cNvSpPr/>
          <p:nvPr/>
        </p:nvSpPr>
        <p:spPr>
          <a:xfrm>
            <a:off x="-2998" y="3788228"/>
            <a:ext cx="12189010" cy="3069771"/>
          </a:xfrm>
          <a:prstGeom prst="rect">
            <a:avLst/>
          </a:prstGeom>
          <a:solidFill>
            <a:srgbClr val="EA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A9DA2F-8907-5CFA-C7A4-4AC3F9378F6D}"/>
              </a:ext>
            </a:extLst>
          </p:cNvPr>
          <p:cNvGrpSpPr/>
          <p:nvPr/>
        </p:nvGrpSpPr>
        <p:grpSpPr>
          <a:xfrm>
            <a:off x="3566168" y="1819764"/>
            <a:ext cx="5021708" cy="4651930"/>
            <a:chOff x="3566168" y="1819764"/>
            <a:chExt cx="5021708" cy="465193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63069E-53D1-3482-6C02-BEF9189193FE}"/>
                </a:ext>
              </a:extLst>
            </p:cNvPr>
            <p:cNvSpPr/>
            <p:nvPr/>
          </p:nvSpPr>
          <p:spPr>
            <a:xfrm>
              <a:off x="3613110" y="3551595"/>
              <a:ext cx="4974766" cy="2920099"/>
            </a:xfrm>
            <a:custGeom>
              <a:avLst/>
              <a:gdLst/>
              <a:ahLst/>
              <a:cxnLst/>
              <a:rect l="l" t="t" r="r" b="b"/>
              <a:pathLst>
                <a:path w="9630062" h="6593994">
                  <a:moveTo>
                    <a:pt x="0" y="0"/>
                  </a:moveTo>
                  <a:lnTo>
                    <a:pt x="9630062" y="0"/>
                  </a:lnTo>
                  <a:lnTo>
                    <a:pt x="9630062" y="6593994"/>
                  </a:lnTo>
                  <a:lnTo>
                    <a:pt x="0" y="6593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604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FF34EF7-B3BA-B83F-1ABE-34576F838D58}"/>
                </a:ext>
              </a:extLst>
            </p:cNvPr>
            <p:cNvSpPr/>
            <p:nvPr/>
          </p:nvSpPr>
          <p:spPr>
            <a:xfrm>
              <a:off x="3566168" y="1819764"/>
              <a:ext cx="4974766" cy="2377842"/>
            </a:xfrm>
            <a:custGeom>
              <a:avLst/>
              <a:gdLst/>
              <a:ahLst/>
              <a:cxnLst/>
              <a:rect l="l" t="t" r="r" b="b"/>
              <a:pathLst>
                <a:path w="9630062" h="4726297">
                  <a:moveTo>
                    <a:pt x="0" y="0"/>
                  </a:moveTo>
                  <a:lnTo>
                    <a:pt x="9630062" y="0"/>
                  </a:lnTo>
                  <a:lnTo>
                    <a:pt x="9630062" y="4726297"/>
                  </a:lnTo>
                  <a:lnTo>
                    <a:pt x="0" y="4726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75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6F4A3D61-ECD7-3A2C-7C0B-D91A6B84EB7A}"/>
              </a:ext>
            </a:extLst>
          </p:cNvPr>
          <p:cNvSpPr/>
          <p:nvPr/>
        </p:nvSpPr>
        <p:spPr>
          <a:xfrm>
            <a:off x="4051434" y="2005243"/>
            <a:ext cx="4080146" cy="4080146"/>
          </a:xfrm>
          <a:custGeom>
            <a:avLst/>
            <a:gdLst/>
            <a:ahLst/>
            <a:cxnLst/>
            <a:rect l="l" t="t" r="r" b="b"/>
            <a:pathLst>
              <a:path w="6762185" h="6762185">
                <a:moveTo>
                  <a:pt x="0" y="0"/>
                </a:moveTo>
                <a:lnTo>
                  <a:pt x="6762185" y="0"/>
                </a:lnTo>
                <a:lnTo>
                  <a:pt x="6762185" y="6762185"/>
                </a:lnTo>
                <a:lnTo>
                  <a:pt x="0" y="6762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714B4-45F0-8A49-4B99-031D8F8A9098}"/>
              </a:ext>
            </a:extLst>
          </p:cNvPr>
          <p:cNvSpPr txBox="1"/>
          <p:nvPr/>
        </p:nvSpPr>
        <p:spPr>
          <a:xfrm>
            <a:off x="-2998" y="1384690"/>
            <a:ext cx="12206982" cy="404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sz="24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Supporting the UK Jain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AC73E1-2765-F688-C709-05EDF280EE38}"/>
              </a:ext>
            </a:extLst>
          </p:cNvPr>
          <p:cNvSpPr txBox="1"/>
          <p:nvPr/>
        </p:nvSpPr>
        <p:spPr>
          <a:xfrm>
            <a:off x="5988" y="226375"/>
            <a:ext cx="12189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OneJAIN</a:t>
            </a:r>
            <a:r>
              <a:rPr lang="en-US" sz="7200" b="1">
                <a:solidFill>
                  <a:srgbClr val="EA23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Conference 2026</a:t>
            </a:r>
          </a:p>
        </p:txBody>
      </p:sp>
    </p:spTree>
    <p:extLst>
      <p:ext uri="{BB962C8B-B14F-4D97-AF65-F5344CB8AC3E}">
        <p14:creationId xmlns:p14="http://schemas.microsoft.com/office/powerpoint/2010/main" val="1136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9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  <p:bldP spid="1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10DFC-4EC4-5B1A-FC01-F297E521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7BBEA-C381-FC3A-6235-794D5801E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Promote Jain community and Jain faith</a:t>
            </a:r>
          </a:p>
          <a:p>
            <a:endParaRPr lang="en-GB"/>
          </a:p>
          <a:p>
            <a:r>
              <a:rPr lang="en-GB"/>
              <a:t>Government relations</a:t>
            </a:r>
          </a:p>
          <a:p>
            <a:r>
              <a:rPr lang="en-GB"/>
              <a:t>Interfaith dialogue</a:t>
            </a:r>
          </a:p>
          <a:p>
            <a:r>
              <a:rPr lang="en-GB"/>
              <a:t>Museums, Libraries, Collections</a:t>
            </a:r>
          </a:p>
          <a:p>
            <a:r>
              <a:rPr lang="en-GB"/>
              <a:t>Universities, education 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C9822-BB20-8587-8700-9ADD3B60D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018" y="2599980"/>
            <a:ext cx="5317476" cy="29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870F-D445-CE94-BE70-41C57E56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OneJAIN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E6D61-408F-9CCE-85F7-91388E55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Panel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/>
              <a:t> 4 OneJAIN members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/>
              <a:t>  IOJ Members</a:t>
            </a:r>
          </a:p>
          <a:p>
            <a:r>
              <a:rPr lang="en-GB"/>
              <a:t>Member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/>
              <a:t> Subscribed members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/>
              <a:t> Student members</a:t>
            </a:r>
          </a:p>
          <a:p>
            <a:r>
              <a:rPr lang="en-GB"/>
              <a:t>Associate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/>
              <a:t>  All other members</a:t>
            </a:r>
          </a:p>
        </p:txBody>
      </p:sp>
    </p:spTree>
    <p:extLst>
      <p:ext uri="{BB962C8B-B14F-4D97-AF65-F5344CB8AC3E}">
        <p14:creationId xmlns:p14="http://schemas.microsoft.com/office/powerpoint/2010/main" val="2054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F90DC-498E-EFB7-0CBA-938C88C45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0FF8-F229-BF63-5785-8E75D22E8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b="1"/>
              <a:t>Mahavir Janma Kalyanak at No. 10</a:t>
            </a:r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B2E752-B71B-3D08-ECAE-2FF69BF4D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20" y="1517149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CF94-A6D5-68C9-3E64-30BFCC90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Passing of His Holiness Pope Francis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D7E1A5-A98D-E8AB-B4B3-A7BEE472B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23" y="1539187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8D8F-4174-8121-4B15-DA04059A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Mahavir Janma </a:t>
            </a:r>
            <a:r>
              <a:rPr lang="en-US" sz="3200" b="1" err="1"/>
              <a:t>Kalyanak</a:t>
            </a:r>
            <a:r>
              <a:rPr lang="en-US" sz="3200" b="1"/>
              <a:t> at the House of Commons</a:t>
            </a:r>
            <a:endParaRPr lang="en-GB" sz="320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81C955E-03FF-1FB5-4CF2-C8D933B95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87" y="1572237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1F2C6-5D5F-45BD-BE89-65FC369B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6A5A-05A0-B28A-D768-91E6A69A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Mahavir Janma </a:t>
            </a:r>
            <a:r>
              <a:rPr lang="en-US" sz="3200" b="1" err="1"/>
              <a:t>Kalyanak</a:t>
            </a:r>
            <a:r>
              <a:rPr lang="en-US" sz="3200" b="1"/>
              <a:t> at the House of Commons</a:t>
            </a:r>
            <a:endParaRPr lang="en-GB" sz="3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18A26-7278-7957-05C8-749FBB94A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04" y="1484102"/>
            <a:ext cx="61764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1DF8476B504143A1BF7A93BBF52361" ma:contentTypeVersion="16" ma:contentTypeDescription="Create a new document." ma:contentTypeScope="" ma:versionID="199948c690bf20ee4127d3c0dace142d">
  <xsd:schema xmlns:xsd="http://www.w3.org/2001/XMLSchema" xmlns:xs="http://www.w3.org/2001/XMLSchema" xmlns:p="http://schemas.microsoft.com/office/2006/metadata/properties" xmlns:ns2="88fb27fd-09ae-469b-9c4f-5d35e8fd3216" xmlns:ns3="ed324d25-a347-49f7-ad71-89c53193ed04" targetNamespace="http://schemas.microsoft.com/office/2006/metadata/properties" ma:root="true" ma:fieldsID="09a3a172efc52415d6d59882f0fb6125" ns2:_="" ns3:_="">
    <xsd:import namespace="88fb27fd-09ae-469b-9c4f-5d35e8fd3216"/>
    <xsd:import namespace="ed324d25-a347-49f7-ad71-89c53193ed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Forwhom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b27fd-09ae-469b-9c4f-5d35e8fd3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f980edb-c95c-49b6-9026-5872f32681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Forwhom_x003f_" ma:index="23" nillable="true" ma:displayName="For whom?" ma:format="Dropdown" ma:internalName="Forwhom_x003f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24d25-a347-49f7-ad71-89c53193ed0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725560d-b24b-4ad3-a708-3109f7531194}" ma:internalName="TaxCatchAll" ma:showField="CatchAllData" ma:web="ed324d25-a347-49f7-ad71-89c53193ed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fb27fd-09ae-469b-9c4f-5d35e8fd3216">
      <Terms xmlns="http://schemas.microsoft.com/office/infopath/2007/PartnerControls"/>
    </lcf76f155ced4ddcb4097134ff3c332f>
    <Forwhom_x003f_ xmlns="88fb27fd-09ae-469b-9c4f-5d35e8fd3216" xsi:nil="true"/>
    <TaxCatchAll xmlns="ed324d25-a347-49f7-ad71-89c53193ed04" xsi:nil="true"/>
  </documentManagement>
</p:properties>
</file>

<file path=customXml/itemProps1.xml><?xml version="1.0" encoding="utf-8"?>
<ds:datastoreItem xmlns:ds="http://schemas.openxmlformats.org/officeDocument/2006/customXml" ds:itemID="{B007A817-16D4-4022-B443-5A2FB16CD263}">
  <ds:schemaRefs>
    <ds:schemaRef ds:uri="88fb27fd-09ae-469b-9c4f-5d35e8fd3216"/>
    <ds:schemaRef ds:uri="ed324d25-a347-49f7-ad71-89c53193ed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4CFD48C-8571-4B91-9C78-C6F98E1F21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2E5BA0-04A9-4489-95EB-175EE3705CB5}">
  <ds:schemaRefs>
    <ds:schemaRef ds:uri="88fb27fd-09ae-469b-9c4f-5d35e8fd3216"/>
    <ds:schemaRef ds:uri="ed324d25-a347-49f7-ad71-89c53193ed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Widescreen</PresentationFormat>
  <Paragraphs>114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Canva Sans Bold</vt:lpstr>
      <vt:lpstr>Wingdings</vt:lpstr>
      <vt:lpstr>Wingdings 3</vt:lpstr>
      <vt:lpstr>Office Theme</vt:lpstr>
      <vt:lpstr>PowerPoint Presentation</vt:lpstr>
      <vt:lpstr>Welcome - OJ Conference 2026!</vt:lpstr>
      <vt:lpstr>2014 – A historic year for Jain unity</vt:lpstr>
      <vt:lpstr>Focus Areas</vt:lpstr>
      <vt:lpstr>OneJAIN Membership</vt:lpstr>
      <vt:lpstr>Mahavir Janma Kalyanak at No. 10</vt:lpstr>
      <vt:lpstr>Passing of His Holiness Pope Francis</vt:lpstr>
      <vt:lpstr>Mahavir Janma Kalyanak at the House of Commons</vt:lpstr>
      <vt:lpstr>Mahavir Janma Kalyanak at the House of Commons</vt:lpstr>
      <vt:lpstr>2021 Census Report on Jains in Britain</vt:lpstr>
      <vt:lpstr>Felicitation of Professor Nalini Balbir</vt:lpstr>
      <vt:lpstr>OneJAIN Awards</vt:lpstr>
      <vt:lpstr>IOJ Patron's Dinner UK-India Trade and Innovation</vt:lpstr>
      <vt:lpstr>Inauguration of Pope Leo XIV</vt:lpstr>
      <vt:lpstr>Ancient India: Living Traditions Exhibition</vt:lpstr>
      <vt:lpstr>Vatican Conference: Re-igniting Hope</vt:lpstr>
      <vt:lpstr>Shri Nemubhai Chandaria OBE (1939–2025)</vt:lpstr>
      <vt:lpstr>Diwali in Trafalgar Square</vt:lpstr>
      <vt:lpstr>22nd Annual Ahimsa Day</vt:lpstr>
      <vt:lpstr>Celebrating Diwali at 10 Downing Street Commonwealth Day Service</vt:lpstr>
      <vt:lpstr>What’s our priority in 2026</vt:lpstr>
      <vt:lpstr>PowerPoint Presentation</vt:lpstr>
      <vt:lpstr>PowerPoint Presentation</vt:lpstr>
      <vt:lpstr>Faiths in the UK</vt:lpstr>
      <vt:lpstr>Major Jain migrations</vt:lpstr>
      <vt:lpstr>Community anchors before 2000 </vt:lpstr>
      <vt:lpstr>The community post 2000</vt:lpstr>
      <vt:lpstr>Jainism in 2026</vt:lpstr>
      <vt:lpstr>What is our future?</vt:lpstr>
      <vt:lpstr>Why the Census is important </vt:lpstr>
      <vt:lpstr>PowerPoint Presentation</vt:lpstr>
      <vt:lpstr>From Don'ts to Dos</vt:lpstr>
      <vt:lpstr>Change traditional Jain narrative</vt:lpstr>
      <vt:lpstr>Account for the new demographic</vt:lpstr>
      <vt:lpstr>Students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Kumar Mehta</dc:creator>
  <cp:lastModifiedBy>Nilesh Kothari</cp:lastModifiedBy>
  <cp:revision>2</cp:revision>
  <dcterms:created xsi:type="dcterms:W3CDTF">2026-03-03T22:12:09Z</dcterms:created>
  <dcterms:modified xsi:type="dcterms:W3CDTF">2026-03-07T16:39:49Z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0x010100081DF8476B504143A1BF7A93BBF52361</vt:lpwstr>
  </property>
  <property fmtid="{D5CDD505-2E9C-101B-9397-08002B2CF9AE}" pid="3" name="MediaServiceImageTags">
    <vt:lpwstr/>
  </property>
</Properties>
</file>