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5116529"/>
            <a:ext cx="7944130" cy="1201528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3200" dirty="0">
                <a:solidFill>
                  <a:schemeClr val="tx2"/>
                </a:solidFill>
              </a:rPr>
              <a:t>Essential Policies for a UK Registered Charity</a:t>
            </a:r>
            <a:br>
              <a:rPr lang="en-GB" sz="3200" dirty="0">
                <a:solidFill>
                  <a:schemeClr val="tx2"/>
                </a:solidFill>
              </a:rPr>
            </a:br>
            <a:r>
              <a:rPr lang="en-GB" sz="2400" dirty="0">
                <a:solidFill>
                  <a:schemeClr val="tx2"/>
                </a:solidFill>
              </a:rPr>
              <a:t>By Nirmal C Shah Hon. Vice President </a:t>
            </a:r>
            <a:br>
              <a:rPr lang="en-GB" sz="2400" dirty="0">
                <a:solidFill>
                  <a:schemeClr val="tx2"/>
                </a:solidFill>
              </a:rPr>
            </a:br>
            <a:r>
              <a:rPr lang="en-GB" sz="2400" b="1" dirty="0">
                <a:solidFill>
                  <a:srgbClr val="FF0000"/>
                </a:solidFill>
              </a:rPr>
              <a:t>Oshwal Association of UK</a:t>
            </a:r>
            <a:endParaRPr lang="en-GB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What You Need to Know About Good Charity Governance - Beyond Profit">
            <a:extLst>
              <a:ext uri="{FF2B5EF4-FFF2-40B4-BE49-F238E27FC236}">
                <a16:creationId xmlns:a16="http://schemas.microsoft.com/office/drawing/2014/main" id="{17E0A4DC-A34D-B069-9A89-8BA18EC9B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7" b="8439"/>
          <a:stretch>
            <a:fillRect/>
          </a:stretch>
        </p:blipFill>
        <p:spPr bwMode="auto">
          <a:xfrm>
            <a:off x="20" y="10"/>
            <a:ext cx="9143980" cy="4201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41813"/>
            <a:ext cx="9141713" cy="1828800"/>
            <a:chOff x="-305" y="3144820"/>
            <a:chExt cx="9182100" cy="1551136"/>
          </a:xfrm>
        </p:grpSpPr>
        <p:sp useBgFill="1">
          <p:nvSpPr>
            <p:cNvPr id="1034" name="Freeform: Shape 1033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5" name="Freeform: Shape 1034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" y="4580785"/>
            <a:ext cx="7062673" cy="484374"/>
          </a:xfrm>
        </p:spPr>
        <p:txBody>
          <a:bodyPr anchor="b">
            <a:normAutofit/>
          </a:bodyPr>
          <a:lstStyle/>
          <a:p>
            <a:pPr algn="l"/>
            <a:r>
              <a:rPr lang="en-GB" sz="1700">
                <a:solidFill>
                  <a:schemeClr val="tx2"/>
                </a:solidFill>
              </a:rPr>
              <a:t>Governance, Compliance &amp; Risk Management Overview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133778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3312"/>
            <a:ext cx="3028950" cy="5431376"/>
          </a:xfrm>
        </p:spPr>
        <p:txBody>
          <a:bodyPr>
            <a:normAutofit/>
          </a:bodyPr>
          <a:lstStyle/>
          <a:p>
            <a:r>
              <a:rPr lang="en-GB"/>
              <a:t>Conclusion: Why Good Governance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713313"/>
            <a:ext cx="5067299" cy="543137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Protects beneficiaries and the public</a:t>
            </a:r>
          </a:p>
          <a:p>
            <a:pPr lvl="1"/>
            <a:r>
              <a:rPr lang="en-GB" sz="2400" dirty="0"/>
              <a:t>Ensures legal and regulatory compliance</a:t>
            </a:r>
          </a:p>
          <a:p>
            <a:pPr lvl="1"/>
            <a:r>
              <a:rPr lang="en-GB" sz="2400" dirty="0"/>
              <a:t>Safeguards charity assets and reputation</a:t>
            </a:r>
          </a:p>
          <a:p>
            <a:pPr lvl="1"/>
            <a:r>
              <a:rPr lang="en-GB" sz="2400" dirty="0"/>
              <a:t>Builds trust with donors, members and stakeholders</a:t>
            </a:r>
          </a:p>
          <a:p>
            <a:pPr lvl="1"/>
            <a:r>
              <a:rPr lang="en-GB" sz="2400" dirty="0"/>
              <a:t>Promotes transparency and accountability</a:t>
            </a:r>
          </a:p>
          <a:p>
            <a:pPr lvl="1"/>
            <a:r>
              <a:rPr lang="en-GB" sz="2400" dirty="0"/>
              <a:t>Supports long-term sustainability and impact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/>
              <a:t>Governance &amp; Trustee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85025"/>
            <a:ext cx="4362450" cy="4163337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GB" sz="2400" dirty="0"/>
              <a:t>Governing Document </a:t>
            </a:r>
          </a:p>
          <a:p>
            <a:pPr lvl="1"/>
            <a:r>
              <a:rPr lang="en-GB" sz="2400" dirty="0"/>
              <a:t>Constitution/Regulations</a:t>
            </a:r>
          </a:p>
          <a:p>
            <a:pPr lvl="1"/>
            <a:r>
              <a:rPr lang="en-GB" sz="2400" dirty="0"/>
              <a:t>Trustee Code of Conduct &amp; Declaration</a:t>
            </a:r>
          </a:p>
          <a:p>
            <a:pPr lvl="1"/>
            <a:r>
              <a:rPr lang="en-GB" sz="2400" dirty="0"/>
              <a:t>Conflicts of Interest Policy</a:t>
            </a:r>
          </a:p>
          <a:p>
            <a:pPr lvl="1"/>
            <a:r>
              <a:rPr lang="en-GB" sz="2400" dirty="0"/>
              <a:t>Finance Policy</a:t>
            </a:r>
          </a:p>
          <a:p>
            <a:pPr lvl="1"/>
            <a:r>
              <a:rPr lang="en-GB" sz="2400" dirty="0"/>
              <a:t>Fund Raising Policy</a:t>
            </a:r>
          </a:p>
          <a:p>
            <a:pPr lvl="1"/>
            <a:r>
              <a:rPr lang="en-GB" sz="2400" dirty="0"/>
              <a:t>Risk Management Policy &amp; Risk Register</a:t>
            </a:r>
          </a:p>
          <a:p>
            <a:pPr lvl="1"/>
            <a:r>
              <a:rPr lang="en-GB" sz="2400" dirty="0"/>
              <a:t>Complaints Procedure</a:t>
            </a:r>
            <a:endParaRPr lang="en-GB" sz="1800" dirty="0"/>
          </a:p>
        </p:txBody>
      </p:sp>
      <p:pic>
        <p:nvPicPr>
          <p:cNvPr id="20" name="Picture 19" descr="Pen placed on top of a signature line">
            <a:extLst>
              <a:ext uri="{FF2B5EF4-FFF2-40B4-BE49-F238E27FC236}">
                <a16:creationId xmlns:a16="http://schemas.microsoft.com/office/drawing/2014/main" id="{09B3A443-44C1-EA40-42BB-4EADEFAEFD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73" r="32700" b="-3"/>
          <a:stretch>
            <a:fillRect/>
          </a:stretch>
        </p:blipFill>
        <p:spPr>
          <a:xfrm>
            <a:off x="4576003" y="2015168"/>
            <a:ext cx="3962900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/>
              <a:t>Financial Policies &amp;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942" y="1690689"/>
            <a:ext cx="5223353" cy="4486274"/>
          </a:xfrm>
        </p:spPr>
        <p:txBody>
          <a:bodyPr>
            <a:normAutofit fontScale="77500" lnSpcReduction="20000"/>
          </a:bodyPr>
          <a:lstStyle/>
          <a:p>
            <a:r>
              <a:rPr lang="en-GB" sz="3600" dirty="0"/>
              <a:t>Financial Controls &amp; Banking Procedures</a:t>
            </a:r>
          </a:p>
          <a:p>
            <a:pPr lvl="1"/>
            <a:r>
              <a:rPr lang="en-GB" sz="3600" dirty="0"/>
              <a:t>Finance Policy</a:t>
            </a:r>
          </a:p>
          <a:p>
            <a:pPr lvl="2"/>
            <a:r>
              <a:rPr lang="en-GB" sz="3100" dirty="0"/>
              <a:t>Anti-Fraud Policy</a:t>
            </a:r>
          </a:p>
          <a:p>
            <a:pPr lvl="2"/>
            <a:r>
              <a:rPr lang="en-GB" sz="3100" dirty="0"/>
              <a:t>Anti-Bribery Policy</a:t>
            </a:r>
          </a:p>
          <a:p>
            <a:pPr lvl="2"/>
            <a:r>
              <a:rPr lang="en-GB" sz="3100" dirty="0"/>
              <a:t>Procurement Policy</a:t>
            </a:r>
          </a:p>
          <a:p>
            <a:pPr lvl="2"/>
            <a:r>
              <a:rPr lang="en-GB" sz="3100" dirty="0"/>
              <a:t>Gift Aid Policy</a:t>
            </a:r>
          </a:p>
          <a:p>
            <a:pPr lvl="2"/>
            <a:r>
              <a:rPr lang="en-GB" sz="3100" dirty="0"/>
              <a:t>Investment Policy (if applicable)</a:t>
            </a:r>
          </a:p>
          <a:p>
            <a:pPr lvl="2"/>
            <a:r>
              <a:rPr lang="en-GB" sz="3100" dirty="0"/>
              <a:t>Reserves Policy</a:t>
            </a:r>
          </a:p>
          <a:p>
            <a:pPr lvl="2"/>
            <a:r>
              <a:rPr lang="en-GB" sz="3100" dirty="0"/>
              <a:t>Depreciation Policy</a:t>
            </a:r>
          </a:p>
          <a:p>
            <a:pPr lvl="2"/>
            <a:r>
              <a:rPr lang="en-GB" sz="3100" dirty="0"/>
              <a:t>Investment Policy</a:t>
            </a:r>
          </a:p>
          <a:p>
            <a:pPr lvl="1"/>
            <a:endParaRPr lang="en-GB" sz="2400" dirty="0"/>
          </a:p>
        </p:txBody>
      </p:sp>
      <p:pic>
        <p:nvPicPr>
          <p:cNvPr id="20" name="Picture 19" descr="Pen placed on top of a signature line">
            <a:extLst>
              <a:ext uri="{FF2B5EF4-FFF2-40B4-BE49-F238E27FC236}">
                <a16:creationId xmlns:a16="http://schemas.microsoft.com/office/drawing/2014/main" id="{E6FEFFF0-F977-108D-1B61-4BE15DEFF8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72" r="32700" b="-3"/>
          <a:stretch>
            <a:fillRect/>
          </a:stretch>
        </p:blipFill>
        <p:spPr>
          <a:xfrm>
            <a:off x="4576003" y="2015168"/>
            <a:ext cx="3962900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9144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77" y="548640"/>
            <a:ext cx="7157553" cy="11887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700">
                <a:solidFill>
                  <a:schemeClr val="tx1">
                    <a:lumMod val="85000"/>
                    <a:lumOff val="15000"/>
                  </a:schemeClr>
                </a:solidFill>
              </a:rPr>
              <a:t>Safeguarding (If Working with Children/Vulnerable Adults)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490" y="2105025"/>
            <a:ext cx="6618235" cy="3646771"/>
          </a:xfrm>
        </p:spPr>
        <p:txBody>
          <a:bodyPr anchor="ctr">
            <a:normAutofit/>
          </a:bodyPr>
          <a:lstStyle/>
          <a:p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Safeguarding Children Policy</a:t>
            </a:r>
          </a:p>
          <a:p>
            <a:pPr lvl="1"/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Safeguarding Adults Policy</a:t>
            </a:r>
          </a:p>
          <a:p>
            <a:pPr lvl="1"/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Safer Recruitment Policy</a:t>
            </a:r>
          </a:p>
          <a:p>
            <a:pPr lvl="1"/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DBS Policy</a:t>
            </a:r>
          </a:p>
          <a:p>
            <a:pPr lvl="1"/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Code of Conduct for Staff &amp; Volunteers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8439" y="5970896"/>
            <a:ext cx="7475562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133778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3312"/>
            <a:ext cx="3028950" cy="5431376"/>
          </a:xfrm>
        </p:spPr>
        <p:txBody>
          <a:bodyPr>
            <a:normAutofit/>
          </a:bodyPr>
          <a:lstStyle/>
          <a:p>
            <a:r>
              <a:rPr lang="en-GB"/>
              <a:t>Data Protection &amp; Privacy (UK GDPR)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8017" y="713313"/>
            <a:ext cx="5047988" cy="543137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Data Protection Policy</a:t>
            </a:r>
          </a:p>
          <a:p>
            <a:pPr lvl="1"/>
            <a:r>
              <a:rPr lang="en-GB" sz="2400" dirty="0"/>
              <a:t>Privacy Notice</a:t>
            </a:r>
          </a:p>
          <a:p>
            <a:pPr lvl="1"/>
            <a:r>
              <a:rPr lang="en-GB" sz="2400" dirty="0"/>
              <a:t>GDPR (DPA 2018) Adherence</a:t>
            </a:r>
          </a:p>
          <a:p>
            <a:pPr lvl="2"/>
            <a:r>
              <a:rPr lang="en-GB" dirty="0"/>
              <a:t>Data Retention Policy</a:t>
            </a:r>
          </a:p>
          <a:p>
            <a:pPr lvl="2"/>
            <a:r>
              <a:rPr lang="en-GB" dirty="0"/>
              <a:t>Data Breach Procedure</a:t>
            </a:r>
          </a:p>
          <a:p>
            <a:pPr lvl="2"/>
            <a:r>
              <a:rPr lang="en-GB" dirty="0"/>
              <a:t>IT &amp; Acceptable Use Policy</a:t>
            </a:r>
          </a:p>
          <a:p>
            <a:pPr lvl="2"/>
            <a:r>
              <a:rPr lang="en-GB" dirty="0"/>
              <a:t>Confidentiality Policy</a:t>
            </a:r>
          </a:p>
          <a:p>
            <a:pPr lvl="2"/>
            <a:r>
              <a:rPr lang="en-GB" dirty="0"/>
              <a:t>Social Media Policy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133778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3312"/>
            <a:ext cx="3028950" cy="5431376"/>
          </a:xfrm>
        </p:spPr>
        <p:txBody>
          <a:bodyPr>
            <a:normAutofit/>
          </a:bodyPr>
          <a:lstStyle/>
          <a:p>
            <a:r>
              <a:rPr lang="en-GB" sz="4100"/>
              <a:t>Employment &amp; Volunteer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5907" y="713313"/>
            <a:ext cx="4672208" cy="5431376"/>
          </a:xfrm>
        </p:spPr>
        <p:txBody>
          <a:bodyPr anchor="ctr">
            <a:normAutofit/>
          </a:bodyPr>
          <a:lstStyle/>
          <a:p>
            <a:r>
              <a:rPr lang="en-GB" sz="2800" dirty="0"/>
              <a:t>Health &amp; Safety Policy</a:t>
            </a:r>
          </a:p>
          <a:p>
            <a:pPr lvl="1"/>
            <a:r>
              <a:rPr lang="en-GB" dirty="0"/>
              <a:t>Equality, Diversity &amp; Inclusion Policy</a:t>
            </a:r>
          </a:p>
          <a:p>
            <a:pPr lvl="1"/>
            <a:r>
              <a:rPr lang="en-GB" dirty="0"/>
              <a:t>Recruitment Policy</a:t>
            </a:r>
          </a:p>
          <a:p>
            <a:pPr lvl="1"/>
            <a:r>
              <a:rPr lang="en-GB" dirty="0"/>
              <a:t>Disciplinary &amp; Grievance Procedures</a:t>
            </a:r>
          </a:p>
          <a:p>
            <a:pPr lvl="1"/>
            <a:r>
              <a:rPr lang="en-GB" dirty="0"/>
              <a:t>Volunteer Agreements &amp; Role Descriptions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6219" y="365125"/>
            <a:ext cx="4587406" cy="18073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100" dirty="0"/>
              <a:t>Fundraising &amp; Public Engagement</a:t>
            </a:r>
          </a:p>
        </p:txBody>
      </p:sp>
      <p:pic>
        <p:nvPicPr>
          <p:cNvPr id="20" name="Picture 19" descr="Pen placed on top of a signature line">
            <a:extLst>
              <a:ext uri="{FF2B5EF4-FFF2-40B4-BE49-F238E27FC236}">
                <a16:creationId xmlns:a16="http://schemas.microsoft.com/office/drawing/2014/main" id="{B529F643-9FCB-EB66-BDDA-C3D5E5AF62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560" r="41789" b="-1"/>
          <a:stretch>
            <a:fillRect/>
          </a:stretch>
        </p:blipFill>
        <p:spPr>
          <a:xfrm>
            <a:off x="20" y="10"/>
            <a:ext cx="4587406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943" y="2333297"/>
            <a:ext cx="4965536" cy="3843666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Fundraising Policy</a:t>
            </a:r>
          </a:p>
          <a:p>
            <a:pPr lvl="1"/>
            <a:r>
              <a:rPr lang="en-GB" dirty="0"/>
              <a:t>Ethical Fundraising Statement</a:t>
            </a:r>
          </a:p>
          <a:p>
            <a:pPr lvl="1"/>
            <a:r>
              <a:rPr lang="en-GB" dirty="0"/>
              <a:t>Donor Privacy Policy</a:t>
            </a:r>
          </a:p>
          <a:p>
            <a:pPr lvl="1"/>
            <a:r>
              <a:rPr lang="en-GB" dirty="0"/>
              <a:t>Acceptance &amp; Refusal of Donations Policy</a:t>
            </a:r>
          </a:p>
          <a:p>
            <a:pPr lvl="1"/>
            <a:r>
              <a:rPr lang="en-GB" dirty="0"/>
              <a:t>Compliance with Fundraising Code of Practice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4762" y="365125"/>
            <a:ext cx="5646951" cy="18073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100" dirty="0"/>
              <a:t>Health, Safety &amp; Premises (If Applicable)</a:t>
            </a:r>
          </a:p>
        </p:txBody>
      </p:sp>
      <p:pic>
        <p:nvPicPr>
          <p:cNvPr id="20" name="Picture 19" descr="Sunset silhouette of scaffolding in construction site">
            <a:extLst>
              <a:ext uri="{FF2B5EF4-FFF2-40B4-BE49-F238E27FC236}">
                <a16:creationId xmlns:a16="http://schemas.microsoft.com/office/drawing/2014/main" id="{92EF4131-E4B1-59EE-6340-1E30E7EAA7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786" r="23563" b="-1"/>
          <a:stretch>
            <a:fillRect/>
          </a:stretch>
        </p:blipFill>
        <p:spPr>
          <a:xfrm>
            <a:off x="20" y="10"/>
            <a:ext cx="3958205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8225" y="2333297"/>
            <a:ext cx="4557123" cy="3843666"/>
          </a:xfrm>
        </p:spPr>
        <p:txBody>
          <a:bodyPr>
            <a:normAutofit/>
          </a:bodyPr>
          <a:lstStyle/>
          <a:p>
            <a:r>
              <a:rPr lang="en-GB" dirty="0"/>
              <a:t>Health &amp; Safety Policy</a:t>
            </a:r>
          </a:p>
          <a:p>
            <a:pPr lvl="1"/>
            <a:r>
              <a:rPr lang="en-GB" sz="3200" dirty="0"/>
              <a:t>Fire Safety Procedure</a:t>
            </a:r>
          </a:p>
          <a:p>
            <a:pPr lvl="1"/>
            <a:r>
              <a:rPr lang="en-GB" sz="3200" dirty="0"/>
              <a:t>Risk Assessments</a:t>
            </a:r>
          </a:p>
          <a:p>
            <a:pPr lvl="1"/>
            <a:r>
              <a:rPr lang="en-GB" sz="3200" dirty="0"/>
              <a:t>Event Safety Plan</a:t>
            </a:r>
          </a:p>
          <a:p>
            <a:pPr lvl="1"/>
            <a:r>
              <a:rPr lang="en-GB" sz="3200" dirty="0"/>
              <a:t>Building Safety &amp; Maintenance Logs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Pen placed on top of a signature line">
            <a:extLst>
              <a:ext uri="{FF2B5EF4-FFF2-40B4-BE49-F238E27FC236}">
                <a16:creationId xmlns:a16="http://schemas.microsoft.com/office/drawing/2014/main" id="{6E45B2DA-258B-C52B-0B9B-19B7D4C9EC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92" r="28820" b="-1"/>
          <a:stretch>
            <a:fillRect/>
          </a:stretch>
        </p:blipFill>
        <p:spPr>
          <a:xfrm>
            <a:off x="20" y="10"/>
            <a:ext cx="4314825" cy="6857990"/>
          </a:xfrm>
          <a:prstGeom prst="rect">
            <a:avLst/>
          </a:prstGeom>
          <a:effectLst>
            <a:softEdge rad="419100"/>
          </a:effec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764" y="365125"/>
            <a:ext cx="4671585" cy="18999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200" dirty="0"/>
              <a:t>Minimum Policies for Small Volunteer Charities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0524" y="2104373"/>
            <a:ext cx="4818216" cy="4072590"/>
          </a:xfrm>
        </p:spPr>
        <p:txBody>
          <a:bodyPr>
            <a:normAutofit/>
          </a:bodyPr>
          <a:lstStyle/>
          <a:p>
            <a:r>
              <a:rPr lang="en-GB" sz="2800" dirty="0"/>
              <a:t>Governing Document</a:t>
            </a:r>
          </a:p>
          <a:p>
            <a:pPr lvl="1"/>
            <a:r>
              <a:rPr lang="en-GB" dirty="0"/>
              <a:t>Conflicts of Interest Policy</a:t>
            </a:r>
          </a:p>
          <a:p>
            <a:pPr lvl="1"/>
            <a:r>
              <a:rPr lang="en-GB" dirty="0"/>
              <a:t>Safeguarding Policy (if relevant)</a:t>
            </a:r>
          </a:p>
          <a:p>
            <a:pPr lvl="1"/>
            <a:r>
              <a:rPr lang="en-GB" dirty="0"/>
              <a:t>Financial Controls Policy</a:t>
            </a:r>
          </a:p>
          <a:p>
            <a:pPr lvl="1"/>
            <a:r>
              <a:rPr lang="en-GB" dirty="0"/>
              <a:t>Data Protection Policy</a:t>
            </a:r>
          </a:p>
          <a:p>
            <a:pPr lvl="1"/>
            <a:r>
              <a:rPr lang="en-GB" dirty="0"/>
              <a:t>Risk Register</a:t>
            </a:r>
          </a:p>
          <a:p>
            <a:pPr lvl="1"/>
            <a:r>
              <a:rPr lang="en-GB" dirty="0"/>
              <a:t>Complaints Procedure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5096</TotalTime>
  <Words>296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Essential Policies for a UK Registered Charity By Nirmal C Shah Hon. Vice President  Oshwal Association of UK</vt:lpstr>
      <vt:lpstr>Governance &amp; Trustee Policies</vt:lpstr>
      <vt:lpstr>Financial Policies &amp; Controls</vt:lpstr>
      <vt:lpstr>Safeguarding (If Working with Children/Vulnerable Adults)</vt:lpstr>
      <vt:lpstr>Data Protection &amp; Privacy (UK GDPR)</vt:lpstr>
      <vt:lpstr>Employment &amp; Volunteer Policies</vt:lpstr>
      <vt:lpstr>Fundraising &amp; Public Engagement</vt:lpstr>
      <vt:lpstr>Health, Safety &amp; Premises (If Applicable)</vt:lpstr>
      <vt:lpstr>Minimum Policies for Small Volunteer Charities</vt:lpstr>
      <vt:lpstr>Conclusion: Why Good Governance Matters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Nirmal Shah</dc:creator>
  <cp:keywords/>
  <dc:description>generated using python-pptx</dc:description>
  <cp:lastModifiedBy>Nilesh Kothari</cp:lastModifiedBy>
  <cp:revision>3</cp:revision>
  <dcterms:created xsi:type="dcterms:W3CDTF">2013-01-27T09:14:16Z</dcterms:created>
  <dcterms:modified xsi:type="dcterms:W3CDTF">2026-03-08T09:34:16Z</dcterms:modified>
  <cp:category/>
</cp:coreProperties>
</file>